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mid" ContentType="audio/mid"/>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736" r:id="rId2"/>
    <p:sldId id="737" r:id="rId3"/>
    <p:sldId id="295" r:id="rId4"/>
    <p:sldId id="754" r:id="rId5"/>
    <p:sldId id="303" r:id="rId6"/>
    <p:sldId id="277" r:id="rId7"/>
    <p:sldId id="739" r:id="rId8"/>
    <p:sldId id="748" r:id="rId9"/>
    <p:sldId id="286" r:id="rId10"/>
    <p:sldId id="275" r:id="rId11"/>
    <p:sldId id="268" r:id="rId12"/>
    <p:sldId id="269" r:id="rId13"/>
    <p:sldId id="266" r:id="rId14"/>
    <p:sldId id="260" r:id="rId15"/>
    <p:sldId id="264" r:id="rId16"/>
    <p:sldId id="279" r:id="rId17"/>
    <p:sldId id="282" r:id="rId18"/>
    <p:sldId id="280" r:id="rId19"/>
    <p:sldId id="261" r:id="rId20"/>
    <p:sldId id="740" r:id="rId21"/>
    <p:sldId id="301" r:id="rId22"/>
    <p:sldId id="281" r:id="rId23"/>
    <p:sldId id="311" r:id="rId24"/>
    <p:sldId id="297" r:id="rId25"/>
    <p:sldId id="304" r:id="rId26"/>
    <p:sldId id="306" r:id="rId27"/>
    <p:sldId id="307" r:id="rId28"/>
    <p:sldId id="750" r:id="rId29"/>
    <p:sldId id="319" r:id="rId30"/>
    <p:sldId id="746" r:id="rId31"/>
    <p:sldId id="749" r:id="rId32"/>
    <p:sldId id="308" r:id="rId33"/>
    <p:sldId id="309" r:id="rId34"/>
    <p:sldId id="741" r:id="rId35"/>
    <p:sldId id="310" r:id="rId36"/>
    <p:sldId id="744" r:id="rId37"/>
    <p:sldId id="283" r:id="rId38"/>
    <p:sldId id="272" r:id="rId39"/>
    <p:sldId id="312" r:id="rId40"/>
    <p:sldId id="316" r:id="rId41"/>
    <p:sldId id="742" r:id="rId42"/>
    <p:sldId id="751" r:id="rId43"/>
    <p:sldId id="745" r:id="rId44"/>
    <p:sldId id="747" r:id="rId45"/>
    <p:sldId id="302" r:id="rId46"/>
    <p:sldId id="293" r:id="rId47"/>
    <p:sldId id="317" r:id="rId48"/>
    <p:sldId id="752" r:id="rId49"/>
    <p:sldId id="276" r:id="rId50"/>
    <p:sldId id="263" r:id="rId51"/>
    <p:sldId id="273" r:id="rId52"/>
    <p:sldId id="294"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23"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帐户" initials="M帐" lastIdx="2" clrIdx="0">
    <p:extLst>
      <p:ext uri="{19B8F6BF-5375-455C-9EA6-DF929625EA0E}">
        <p15:presenceInfo xmlns:p15="http://schemas.microsoft.com/office/powerpoint/2012/main" userId="2424af55f16abc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356"/>
    <a:srgbClr val="3770B4"/>
    <a:srgbClr val="A96D2B"/>
    <a:srgbClr val="EE7700"/>
    <a:srgbClr val="003864"/>
    <a:srgbClr val="A20B0B"/>
    <a:srgbClr val="34487D"/>
    <a:srgbClr val="C00000"/>
    <a:srgbClr val="CC3300"/>
    <a:srgbClr val="81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857" autoAdjust="0"/>
  </p:normalViewPr>
  <p:slideViewPr>
    <p:cSldViewPr snapToGrid="0">
      <p:cViewPr>
        <p:scale>
          <a:sx n="66" d="100"/>
          <a:sy n="66" d="100"/>
        </p:scale>
        <p:origin x="2256" y="372"/>
      </p:cViewPr>
      <p:guideLst>
        <p:guide orient="horz" pos="2523"/>
        <p:guide pos="3817"/>
      </p:guideLst>
    </p:cSldViewPr>
  </p:slideViewPr>
  <p:notesTextViewPr>
    <p:cViewPr>
      <p:scale>
        <a:sx n="1" d="1"/>
        <a:sy n="1" d="1"/>
      </p:scale>
      <p:origin x="0" y="0"/>
    </p:cViewPr>
  </p:notesTextViewPr>
  <p:sorterViewPr>
    <p:cViewPr>
      <p:scale>
        <a:sx n="20" d="100"/>
        <a:sy n="20" d="100"/>
      </p:scale>
      <p:origin x="0" y="0"/>
    </p:cViewPr>
  </p:sorterViewPr>
  <p:notesViewPr>
    <p:cSldViewPr snapToGrid="0" showGuides="1">
      <p:cViewPr varScale="1">
        <p:scale>
          <a:sx n="67" d="100"/>
          <a:sy n="67" d="100"/>
        </p:scale>
        <p:origin x="283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65ED24-C12B-4079-B87F-8FC24B35B4D9}" type="datetimeFigureOut">
              <a:rPr lang="zh-CN" altLang="en-US" smtClean="0"/>
              <a:t>2022/5/10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3E14C8-E87B-46C3-B941-6BE551BD9C4A}" type="slidenum">
              <a:rPr lang="zh-CN" altLang="en-US" smtClean="0"/>
              <a:t>‹#›</a:t>
            </a:fld>
            <a:endParaRPr lang="zh-CN" altLang="en-US"/>
          </a:p>
        </p:txBody>
      </p:sp>
    </p:spTree>
    <p:extLst>
      <p:ext uri="{BB962C8B-B14F-4D97-AF65-F5344CB8AC3E}">
        <p14:creationId xmlns:p14="http://schemas.microsoft.com/office/powerpoint/2010/main" val="23680981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DCD72-FC17-4550-BD3A-5F127424311B}" type="datetimeFigureOut">
              <a:rPr lang="zh-CN" altLang="en-US" smtClean="0"/>
              <a:pPr/>
              <a:t>2022/5/10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0BF38-73DE-4404-8757-BEBF6176312B}" type="slidenum">
              <a:rPr lang="zh-CN" altLang="en-US" smtClean="0"/>
              <a:pPr/>
              <a:t>‹#›</a:t>
            </a:fld>
            <a:endParaRPr lang="zh-CN" altLang="en-US"/>
          </a:p>
        </p:txBody>
      </p:sp>
    </p:spTree>
    <p:extLst>
      <p:ext uri="{BB962C8B-B14F-4D97-AF65-F5344CB8AC3E}">
        <p14:creationId xmlns:p14="http://schemas.microsoft.com/office/powerpoint/2010/main" val="1123414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各位老师上午好，我是今天的答辩人刘海滨</a:t>
            </a:r>
            <a:r>
              <a:rPr lang="zh-CN" altLang="en-US" dirty="0" smtClean="0"/>
              <a:t>，我的论文题目是强化学习在单音轨音乐生成的应用，我</a:t>
            </a:r>
            <a:r>
              <a:rPr lang="zh-CN" altLang="en-US" dirty="0"/>
              <a:t>的指导老师是燕楠研究员和王岚研究员</a:t>
            </a:r>
            <a:r>
              <a:rPr lang="zh-CN" altLang="en-US" dirty="0" smtClean="0"/>
              <a:t>，下面</a:t>
            </a:r>
            <a:r>
              <a:rPr lang="zh-CN" altLang="en-US" dirty="0"/>
              <a:t>开始我的论文答辩会</a:t>
            </a:r>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2</a:t>
            </a:fld>
            <a:endParaRPr lang="zh-CN" altLang="en-US"/>
          </a:p>
        </p:txBody>
      </p:sp>
    </p:spTree>
    <p:extLst>
      <p:ext uri="{BB962C8B-B14F-4D97-AF65-F5344CB8AC3E}">
        <p14:creationId xmlns:p14="http://schemas.microsoft.com/office/powerpoint/2010/main" val="3732709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在之前的工作中，主要有</a:t>
            </a:r>
            <a:r>
              <a:rPr lang="zh-CN" altLang="zh-CN" sz="1200" kern="1200" dirty="0" smtClean="0">
                <a:solidFill>
                  <a:schemeClr val="tx1"/>
                </a:solidFill>
                <a:effectLst/>
                <a:latin typeface="+mn-lt"/>
                <a:ea typeface="+mn-ea"/>
                <a:cs typeface="+mn-cs"/>
              </a:rPr>
              <a:t>两种</a:t>
            </a:r>
            <a:r>
              <a:rPr lang="zh-CN" altLang="en-US" sz="1200" kern="1200" dirty="0" smtClean="0">
                <a:solidFill>
                  <a:schemeClr val="tx1"/>
                </a:solidFill>
                <a:effectLst/>
                <a:latin typeface="+mn-lt"/>
                <a:ea typeface="+mn-ea"/>
                <a:cs typeface="+mn-cs"/>
              </a:rPr>
              <a:t>奖励函数设计</a:t>
            </a:r>
            <a:r>
              <a:rPr lang="zh-CN" altLang="zh-CN" sz="1200" kern="1200" dirty="0" smtClean="0">
                <a:solidFill>
                  <a:schemeClr val="tx1"/>
                </a:solidFill>
                <a:effectLst/>
                <a:latin typeface="+mn-lt"/>
                <a:ea typeface="+mn-ea"/>
                <a:cs typeface="+mn-cs"/>
              </a:rPr>
              <a:t>方法</a:t>
            </a:r>
            <a:r>
              <a:rPr lang="zh-CN" altLang="zh-CN" sz="1200" kern="1200" dirty="0">
                <a:solidFill>
                  <a:schemeClr val="tx1"/>
                </a:solidFill>
                <a:effectLst/>
                <a:latin typeface="+mn-lt"/>
                <a:ea typeface="+mn-ea"/>
                <a:cs typeface="+mn-cs"/>
              </a:rPr>
              <a:t>，一种</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google</a:t>
            </a:r>
            <a:r>
              <a:rPr lang="zh-CN" altLang="en-US"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rltuner</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他采用的是</a:t>
            </a:r>
            <a:r>
              <a:rPr lang="zh-CN" altLang="zh-CN" sz="1200" kern="1200" dirty="0" smtClean="0">
                <a:solidFill>
                  <a:schemeClr val="tx1"/>
                </a:solidFill>
                <a:effectLst/>
                <a:latin typeface="+mn-lt"/>
                <a:ea typeface="+mn-ea"/>
                <a:cs typeface="+mn-cs"/>
              </a:rPr>
              <a:t>手工</a:t>
            </a:r>
            <a:r>
              <a:rPr lang="zh-CN" altLang="en-US" sz="1200" kern="1200" dirty="0" smtClean="0">
                <a:solidFill>
                  <a:schemeClr val="tx1"/>
                </a:solidFill>
                <a:effectLst/>
                <a:latin typeface="+mn-lt"/>
                <a:ea typeface="+mn-ea"/>
                <a:cs typeface="+mn-cs"/>
              </a:rPr>
              <a:t>规则</a:t>
            </a:r>
            <a:r>
              <a:rPr lang="zh-CN" altLang="zh-CN" sz="1200" kern="1200" dirty="0" smtClean="0">
                <a:solidFill>
                  <a:schemeClr val="tx1"/>
                </a:solidFill>
                <a:effectLst/>
                <a:latin typeface="+mn-lt"/>
                <a:ea typeface="+mn-ea"/>
                <a:cs typeface="+mn-cs"/>
              </a:rPr>
              <a:t>的奖励</a:t>
            </a:r>
            <a:r>
              <a:rPr lang="zh-CN" altLang="en-US" sz="1200" kern="1200" dirty="0" smtClean="0">
                <a:solidFill>
                  <a:schemeClr val="tx1"/>
                </a:solidFill>
                <a:effectLst/>
                <a:latin typeface="+mn-lt"/>
                <a:ea typeface="+mn-ea"/>
                <a:cs typeface="+mn-cs"/>
              </a:rPr>
              <a:t>函数</a:t>
            </a:r>
            <a:r>
              <a:rPr lang="zh-CN" altLang="zh-CN" sz="1200" kern="1200" dirty="0" smtClean="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这是强化学习首次应用于音乐生成当中，通过手工的方式将音乐作曲</a:t>
            </a:r>
            <a:r>
              <a:rPr lang="zh-CN" altLang="en-US" sz="1200" kern="1200" dirty="0" smtClean="0">
                <a:solidFill>
                  <a:schemeClr val="tx1"/>
                </a:solidFill>
                <a:effectLst/>
                <a:latin typeface="+mn-lt"/>
                <a:ea typeface="+mn-ea"/>
                <a:cs typeface="+mn-cs"/>
              </a:rPr>
              <a:t>规则， 固化在奖励</a:t>
            </a:r>
            <a:r>
              <a:rPr lang="zh-CN" altLang="en-US" sz="1200" kern="1200" dirty="0">
                <a:solidFill>
                  <a:schemeClr val="tx1"/>
                </a:solidFill>
                <a:effectLst/>
                <a:latin typeface="+mn-lt"/>
                <a:ea typeface="+mn-ea"/>
                <a:cs typeface="+mn-cs"/>
              </a:rPr>
              <a:t>函数当中</a:t>
            </a:r>
            <a:endParaRPr lang="en-US" altLang="zh-CN" sz="1200" kern="1200" dirty="0">
              <a:solidFill>
                <a:schemeClr val="tx1"/>
              </a:solidFill>
              <a:effectLst/>
              <a:latin typeface="+mn-lt"/>
              <a:ea typeface="+mn-ea"/>
              <a:cs typeface="+mn-cs"/>
            </a:endParaRPr>
          </a:p>
          <a:p>
            <a:r>
              <a:rPr lang="zh-CN" altLang="en-US" sz="1200" dirty="0" smtClean="0"/>
              <a:t>然而音乐</a:t>
            </a:r>
            <a:r>
              <a:rPr lang="zh-CN" altLang="en-US" sz="1200" dirty="0"/>
              <a:t>作曲规则存在着高度的抽象性</a:t>
            </a:r>
            <a:r>
              <a:rPr lang="zh-CN" altLang="en-US" sz="1200" dirty="0" smtClean="0"/>
              <a:t>，难以量化</a:t>
            </a:r>
            <a:endParaRPr lang="en-US" altLang="zh-CN" sz="1200" dirty="0"/>
          </a:p>
          <a:p>
            <a:r>
              <a:rPr lang="zh-CN" altLang="en-US" sz="1200" dirty="0"/>
              <a:t>每种音乐风格的创作手法也有</a:t>
            </a:r>
            <a:r>
              <a:rPr lang="zh-CN" altLang="en-US" sz="1200" dirty="0" smtClean="0"/>
              <a:t>较大差异</a:t>
            </a:r>
            <a:r>
              <a:rPr lang="zh-CN" altLang="en-US" sz="1200" dirty="0"/>
              <a:t>，致使这种方式不具有普适性。</a:t>
            </a:r>
            <a:endParaRPr lang="en-US" altLang="zh-CN" sz="1200" dirty="0"/>
          </a:p>
          <a:p>
            <a:endParaRPr lang="zh-CN" altLang="en-US" sz="1200" dirty="0"/>
          </a:p>
          <a:p>
            <a:r>
              <a:rPr lang="zh-CN" altLang="zh-CN" sz="1200" kern="1200" dirty="0">
                <a:solidFill>
                  <a:schemeClr val="tx1"/>
                </a:solidFill>
                <a:effectLst/>
                <a:latin typeface="+mn-lt"/>
                <a:ea typeface="+mn-ea"/>
                <a:cs typeface="+mn-cs"/>
              </a:rPr>
              <a:t>另一种</a:t>
            </a:r>
            <a:r>
              <a:rPr lang="zh-CN" altLang="zh-CN" sz="1200" kern="1200" dirty="0" smtClean="0">
                <a:solidFill>
                  <a:schemeClr val="tx1"/>
                </a:solidFill>
                <a:effectLst/>
                <a:latin typeface="+mn-lt"/>
                <a:ea typeface="+mn-ea"/>
                <a:cs typeface="+mn-cs"/>
              </a:rPr>
              <a:t>是</a:t>
            </a:r>
            <a:r>
              <a:rPr lang="zh-CN" altLang="en-US" sz="1200" kern="1200" dirty="0" smtClean="0">
                <a:solidFill>
                  <a:schemeClr val="tx1"/>
                </a:solidFill>
                <a:effectLst/>
                <a:latin typeface="+mn-lt"/>
                <a:ea typeface="+mn-ea"/>
                <a:cs typeface="+mn-cs"/>
              </a:rPr>
              <a:t>清华大学的</a:t>
            </a:r>
            <a:r>
              <a:rPr lang="en-US" altLang="zh-CN" sz="1200" kern="1200" dirty="0" smtClean="0">
                <a:solidFill>
                  <a:schemeClr val="tx1"/>
                </a:solidFill>
                <a:effectLst/>
                <a:latin typeface="+mn-lt"/>
                <a:ea typeface="+mn-ea"/>
                <a:cs typeface="+mn-cs"/>
              </a:rPr>
              <a:t>RL-DUET,</a:t>
            </a:r>
            <a:r>
              <a:rPr lang="zh-CN" altLang="en-US" sz="1200" kern="1200" dirty="0" smtClean="0">
                <a:solidFill>
                  <a:schemeClr val="tx1"/>
                </a:solidFill>
                <a:effectLst/>
                <a:latin typeface="+mn-lt"/>
                <a:ea typeface="+mn-ea"/>
                <a:cs typeface="+mn-cs"/>
              </a:rPr>
              <a:t>他采用的是</a:t>
            </a:r>
            <a:r>
              <a:rPr lang="zh-CN" altLang="zh-CN" sz="1200" kern="1200" dirty="0" smtClean="0">
                <a:solidFill>
                  <a:schemeClr val="tx1"/>
                </a:solidFill>
                <a:effectLst/>
                <a:latin typeface="+mn-lt"/>
                <a:ea typeface="+mn-ea"/>
                <a:cs typeface="+mn-cs"/>
              </a:rPr>
              <a:t>基于</a:t>
            </a:r>
            <a:r>
              <a:rPr lang="zh-CN" altLang="en-US" sz="1200" kern="1200" dirty="0" smtClean="0">
                <a:solidFill>
                  <a:schemeClr val="tx1"/>
                </a:solidFill>
                <a:effectLst/>
                <a:latin typeface="+mn-lt"/>
                <a:ea typeface="+mn-ea"/>
                <a:cs typeface="+mn-cs"/>
              </a:rPr>
              <a:t>音乐</a:t>
            </a:r>
            <a:r>
              <a:rPr lang="zh-CN" altLang="zh-CN" sz="1200" kern="1200" dirty="0" smtClean="0">
                <a:solidFill>
                  <a:schemeClr val="tx1"/>
                </a:solidFill>
                <a:effectLst/>
                <a:latin typeface="+mn-lt"/>
                <a:ea typeface="+mn-ea"/>
                <a:cs typeface="+mn-cs"/>
              </a:rPr>
              <a:t>上下文</a:t>
            </a:r>
            <a:r>
              <a:rPr lang="zh-CN" altLang="zh-CN" sz="1200" kern="1200" dirty="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奖励</a:t>
            </a:r>
            <a:r>
              <a:rPr lang="zh-CN" altLang="en-US" sz="1200" kern="1200" dirty="0" smtClean="0">
                <a:solidFill>
                  <a:schemeClr val="tx1"/>
                </a:solidFill>
                <a:effectLst/>
                <a:latin typeface="+mn-lt"/>
                <a:ea typeface="+mn-ea"/>
                <a:cs typeface="+mn-cs"/>
              </a:rPr>
              <a:t>函数</a:t>
            </a:r>
            <a:r>
              <a:rPr lang="zh-CN" altLang="zh-CN" sz="1200" kern="1200" dirty="0" smtClean="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其是</a:t>
            </a:r>
            <a:r>
              <a:rPr lang="zh-CN" altLang="en-US" sz="1200" kern="1200" dirty="0" smtClean="0">
                <a:solidFill>
                  <a:schemeClr val="tx1"/>
                </a:solidFill>
                <a:effectLst/>
                <a:latin typeface="+mn-lt"/>
                <a:ea typeface="+mn-ea"/>
                <a:cs typeface="+mn-cs"/>
              </a:rPr>
              <a:t>通过双向</a:t>
            </a:r>
            <a:r>
              <a:rPr lang="en-US" altLang="zh-CN" sz="1200" kern="1200" dirty="0" err="1">
                <a:solidFill>
                  <a:schemeClr val="tx1"/>
                </a:solidFill>
                <a:effectLst/>
                <a:latin typeface="+mn-lt"/>
                <a:ea typeface="+mn-ea"/>
                <a:cs typeface="+mn-cs"/>
              </a:rPr>
              <a:t>lstm</a:t>
            </a:r>
            <a:r>
              <a:rPr lang="zh-CN" altLang="en-US" sz="1200" kern="1200" dirty="0">
                <a:solidFill>
                  <a:schemeClr val="tx1"/>
                </a:solidFill>
                <a:effectLst/>
                <a:latin typeface="+mn-lt"/>
                <a:ea typeface="+mn-ea"/>
                <a:cs typeface="+mn-cs"/>
              </a:rPr>
              <a:t>和单向</a:t>
            </a:r>
            <a:r>
              <a:rPr lang="en-US" altLang="zh-CN" sz="1200" kern="1200" dirty="0" err="1">
                <a:solidFill>
                  <a:schemeClr val="tx1"/>
                </a:solidFill>
                <a:effectLst/>
                <a:latin typeface="+mn-lt"/>
                <a:ea typeface="+mn-ea"/>
                <a:cs typeface="+mn-cs"/>
              </a:rPr>
              <a:t>lstm</a:t>
            </a:r>
            <a:r>
              <a:rPr lang="zh-CN" altLang="en-US" sz="1200" kern="1200" dirty="0">
                <a:solidFill>
                  <a:schemeClr val="tx1"/>
                </a:solidFill>
                <a:effectLst/>
                <a:latin typeface="+mn-lt"/>
                <a:ea typeface="+mn-ea"/>
                <a:cs typeface="+mn-cs"/>
              </a:rPr>
              <a:t>对将二重唱分成不同</a:t>
            </a:r>
            <a:r>
              <a:rPr lang="zh-CN" altLang="en-US" sz="1200" kern="1200" dirty="0" smtClean="0">
                <a:solidFill>
                  <a:schemeClr val="tx1"/>
                </a:solidFill>
                <a:effectLst/>
                <a:latin typeface="+mn-lt"/>
                <a:ea typeface="+mn-ea"/>
                <a:cs typeface="+mn-cs"/>
              </a:rPr>
              <a:t>的情境，</a:t>
            </a:r>
            <a:r>
              <a:rPr lang="zh-CN" altLang="en-US" sz="1200" kern="1200" dirty="0">
                <a:solidFill>
                  <a:schemeClr val="tx1"/>
                </a:solidFill>
                <a:effectLst/>
                <a:latin typeface="+mn-lt"/>
                <a:ea typeface="+mn-ea"/>
                <a:cs typeface="+mn-cs"/>
              </a:rPr>
              <a:t>对不同</a:t>
            </a:r>
            <a:r>
              <a:rPr lang="zh-CN" altLang="en-US" sz="1200" kern="1200" dirty="0" smtClean="0">
                <a:solidFill>
                  <a:schemeClr val="tx1"/>
                </a:solidFill>
                <a:effectLst/>
                <a:latin typeface="+mn-lt"/>
                <a:ea typeface="+mn-ea"/>
                <a:cs typeface="+mn-cs"/>
              </a:rPr>
              <a:t>情况分别进行</a:t>
            </a:r>
            <a:r>
              <a:rPr lang="zh-CN" altLang="en-US" sz="1200" kern="1200" dirty="0">
                <a:solidFill>
                  <a:schemeClr val="tx1"/>
                </a:solidFill>
                <a:effectLst/>
                <a:latin typeface="+mn-lt"/>
                <a:ea typeface="+mn-ea"/>
                <a:cs typeface="+mn-cs"/>
              </a:rPr>
              <a:t>单向和双向的建模，</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然而这种方式的奖励函数往往集中音符级别的特征，不能很好的利用</a:t>
            </a:r>
            <a:r>
              <a:rPr lang="zh-CN" altLang="en-US" sz="1200" dirty="0" smtClean="0"/>
              <a:t>音乐自身的</a:t>
            </a:r>
            <a:r>
              <a:rPr lang="zh-CN" altLang="en-US" sz="1200" dirty="0"/>
              <a:t>结构特性。</a:t>
            </a: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E56B575-AC37-4446-B330-EC60BC0908AB}" type="slidenum">
              <a:rPr lang="zh-CN" altLang="en-US" smtClean="0"/>
              <a:t>11</a:t>
            </a:fld>
            <a:endParaRPr lang="zh-CN" altLang="en-US"/>
          </a:p>
        </p:txBody>
      </p:sp>
    </p:spTree>
    <p:extLst>
      <p:ext uri="{BB962C8B-B14F-4D97-AF65-F5344CB8AC3E}">
        <p14:creationId xmlns:p14="http://schemas.microsoft.com/office/powerpoint/2010/main" val="3824616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针对手工规则的局限性和上下文信息的信息粒度小等问题，本研究</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尝试将手工规则与神经网络结合起来</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dirty="0"/>
              <a:t>为此，我们提出了一个自动化程度更高的音乐理论性更强的基于</a:t>
            </a:r>
            <a:r>
              <a:rPr lang="en-US" altLang="zh-CN" dirty="0"/>
              <a:t>LDA</a:t>
            </a:r>
            <a:r>
              <a:rPr lang="zh-CN" altLang="en-US" dirty="0"/>
              <a:t>主题模型的奖励</a:t>
            </a:r>
            <a:r>
              <a:rPr lang="zh-CN" altLang="en-US" dirty="0" smtClean="0"/>
              <a:t>函数，也就是我们的</a:t>
            </a:r>
            <a:r>
              <a:rPr lang="en-US" altLang="zh-CN" dirty="0" smtClean="0"/>
              <a:t>RE-RLTUNER</a:t>
            </a:r>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12</a:t>
            </a:fld>
            <a:endParaRPr lang="zh-CN" altLang="en-US"/>
          </a:p>
        </p:txBody>
      </p:sp>
    </p:spTree>
    <p:extLst>
      <p:ext uri="{BB962C8B-B14F-4D97-AF65-F5344CB8AC3E}">
        <p14:creationId xmlns:p14="http://schemas.microsoft.com/office/powerpoint/2010/main" val="2358217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受数据挖掘和推荐系统等技术的启发，我们使用</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主题模型作为特征提取器来捕获音乐的结构特征。</a:t>
            </a:r>
          </a:p>
          <a:p>
            <a:r>
              <a:rPr lang="en-US" altLang="zh-CN" sz="1200" kern="1200" dirty="0" smtClean="0">
                <a:solidFill>
                  <a:schemeClr val="tx1"/>
                </a:solidFill>
                <a:effectLst/>
                <a:latin typeface="+mn-lt"/>
                <a:ea typeface="+mn-ea"/>
                <a:cs typeface="+mn-cs"/>
              </a:rPr>
              <a:t>LDA</a:t>
            </a:r>
            <a:r>
              <a:rPr lang="zh-CN" altLang="zh-CN" sz="1200" kern="1200" dirty="0" smtClean="0">
                <a:solidFill>
                  <a:schemeClr val="tx1"/>
                </a:solidFill>
                <a:effectLst/>
                <a:latin typeface="+mn-lt"/>
                <a:ea typeface="+mn-ea"/>
                <a:cs typeface="+mn-cs"/>
              </a:rPr>
              <a:t>算法</a:t>
            </a:r>
            <a:r>
              <a:rPr lang="zh-CN" altLang="zh-CN" sz="1200" kern="1200" dirty="0">
                <a:solidFill>
                  <a:schemeClr val="tx1"/>
                </a:solidFill>
                <a:effectLst/>
                <a:latin typeface="+mn-lt"/>
                <a:ea typeface="+mn-ea"/>
                <a:cs typeface="+mn-cs"/>
              </a:rPr>
              <a:t>是最成功的主题模型算法之一</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他是</a:t>
            </a:r>
            <a:r>
              <a:rPr lang="zh-CN" altLang="zh-CN" sz="1200" kern="1200" dirty="0" smtClean="0">
                <a:solidFill>
                  <a:schemeClr val="tx1"/>
                </a:solidFill>
                <a:effectLst/>
                <a:latin typeface="+mn-lt"/>
                <a:ea typeface="+mn-ea"/>
                <a:cs typeface="+mn-cs"/>
              </a:rPr>
              <a:t>基于</a:t>
            </a:r>
            <a:r>
              <a:rPr lang="zh-CN" altLang="zh-CN" sz="1200" kern="1200" dirty="0">
                <a:solidFill>
                  <a:schemeClr val="tx1"/>
                </a:solidFill>
                <a:effectLst/>
                <a:latin typeface="+mn-lt"/>
                <a:ea typeface="+mn-ea"/>
                <a:cs typeface="+mn-cs"/>
              </a:rPr>
              <a:t>一个</a:t>
            </a:r>
            <a:r>
              <a:rPr lang="zh-CN" altLang="en-US" sz="1200" kern="1200" dirty="0">
                <a:solidFill>
                  <a:schemeClr val="tx1"/>
                </a:solidFill>
                <a:effectLst/>
                <a:latin typeface="+mn-lt"/>
                <a:ea typeface="+mn-ea"/>
                <a:cs typeface="+mn-cs"/>
              </a:rPr>
              <a:t>确定性</a:t>
            </a:r>
            <a:r>
              <a:rPr lang="zh-CN" altLang="zh-CN" sz="1200" kern="1200" dirty="0">
                <a:solidFill>
                  <a:schemeClr val="tx1"/>
                </a:solidFill>
                <a:effectLst/>
                <a:latin typeface="+mn-lt"/>
                <a:ea typeface="+mn-ea"/>
                <a:cs typeface="+mn-cs"/>
              </a:rPr>
              <a:t>的定理，通过</a:t>
            </a:r>
            <a:r>
              <a:rPr lang="zh-CN" altLang="zh-CN" sz="1200" kern="1200" dirty="0" smtClean="0">
                <a:solidFill>
                  <a:schemeClr val="tx1"/>
                </a:solidFill>
                <a:effectLst/>
                <a:latin typeface="+mn-lt"/>
                <a:ea typeface="+mn-ea"/>
                <a:cs typeface="+mn-cs"/>
              </a:rPr>
              <a:t>混合分布</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假设</a:t>
            </a:r>
            <a:r>
              <a:rPr lang="zh-CN" altLang="zh-CN" sz="1200" kern="1200" dirty="0">
                <a:solidFill>
                  <a:schemeClr val="tx1"/>
                </a:solidFill>
                <a:effectLst/>
                <a:latin typeface="+mn-lt"/>
                <a:ea typeface="+mn-ea"/>
                <a:cs typeface="+mn-cs"/>
              </a:rPr>
              <a:t>文档来自多个主题，来捕获重要的文档</a:t>
            </a:r>
            <a:r>
              <a:rPr lang="zh-CN" altLang="zh-CN" sz="1200" kern="1200" dirty="0" smtClean="0">
                <a:solidFill>
                  <a:schemeClr val="tx1"/>
                </a:solidFill>
                <a:effectLst/>
                <a:latin typeface="+mn-lt"/>
                <a:ea typeface="+mn-ea"/>
                <a:cs typeface="+mn-cs"/>
              </a:rPr>
              <a:t>内部结构</a:t>
            </a:r>
            <a:r>
              <a:rPr lang="zh-CN" altLang="zh-CN" sz="1200" kern="1200" dirty="0">
                <a:solidFill>
                  <a:schemeClr val="tx1"/>
                </a:solidFill>
                <a:effectLst/>
                <a:latin typeface="+mn-lt"/>
                <a:ea typeface="+mn-ea"/>
                <a:cs typeface="+mn-cs"/>
              </a:rPr>
              <a:t>。主题被定义为一个词汇表上共性的分布。</a:t>
            </a:r>
            <a:r>
              <a:rPr lang="zh-CN" altLang="en-US" sz="1200" kern="1200" dirty="0">
                <a:solidFill>
                  <a:schemeClr val="tx1"/>
                </a:solidFill>
                <a:effectLst/>
                <a:latin typeface="+mn-lt"/>
                <a:ea typeface="+mn-ea"/>
                <a:cs typeface="+mn-cs"/>
              </a:rPr>
              <a:t>简单来讲，我们可以通过使用</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主题模型在</a:t>
            </a:r>
            <a:r>
              <a:rPr lang="zh-CN" altLang="zh-CN" sz="1200" kern="1200" dirty="0" smtClean="0">
                <a:solidFill>
                  <a:schemeClr val="tx1"/>
                </a:solidFill>
                <a:effectLst/>
                <a:latin typeface="+mn-lt"/>
                <a:ea typeface="+mn-ea"/>
                <a:cs typeface="+mn-cs"/>
              </a:rPr>
              <a:t>海量</a:t>
            </a:r>
            <a:r>
              <a:rPr lang="zh-CN" altLang="en-US" sz="1200" kern="1200" dirty="0" smtClean="0">
                <a:solidFill>
                  <a:schemeClr val="tx1"/>
                </a:solidFill>
                <a:effectLst/>
                <a:latin typeface="+mn-lt"/>
                <a:ea typeface="+mn-ea"/>
                <a:cs typeface="+mn-cs"/>
              </a:rPr>
              <a:t>音乐</a:t>
            </a:r>
            <a:r>
              <a:rPr lang="zh-CN" altLang="zh-CN" sz="1200" kern="1200" dirty="0" smtClean="0">
                <a:solidFill>
                  <a:schemeClr val="tx1"/>
                </a:solidFill>
                <a:effectLst/>
                <a:latin typeface="+mn-lt"/>
                <a:ea typeface="+mn-ea"/>
                <a:cs typeface="+mn-cs"/>
              </a:rPr>
              <a:t>数据</a:t>
            </a:r>
            <a:r>
              <a:rPr lang="zh-CN" altLang="zh-CN" sz="1200" kern="1200" dirty="0">
                <a:solidFill>
                  <a:schemeClr val="tx1"/>
                </a:solidFill>
                <a:effectLst/>
                <a:latin typeface="+mn-lt"/>
                <a:ea typeface="+mn-ea"/>
                <a:cs typeface="+mn-cs"/>
              </a:rPr>
              <a:t>中</a:t>
            </a:r>
            <a:r>
              <a:rPr lang="zh-CN" altLang="zh-CN" sz="1200" kern="1200" dirty="0" smtClean="0">
                <a:solidFill>
                  <a:schemeClr val="tx1"/>
                </a:solidFill>
                <a:effectLst/>
                <a:latin typeface="+mn-lt"/>
                <a:ea typeface="+mn-ea"/>
                <a:cs typeface="+mn-cs"/>
              </a:rPr>
              <a:t>找到</a:t>
            </a:r>
            <a:r>
              <a:rPr lang="zh-CN" altLang="en-US" sz="1200" kern="1200" dirty="0" smtClean="0">
                <a:solidFill>
                  <a:schemeClr val="tx1"/>
                </a:solidFill>
                <a:effectLst/>
                <a:latin typeface="+mn-lt"/>
                <a:ea typeface="+mn-ea"/>
                <a:cs typeface="+mn-cs"/>
              </a:rPr>
              <a:t>音乐</a:t>
            </a:r>
            <a:r>
              <a:rPr lang="zh-CN" altLang="zh-CN" sz="1200" kern="1200" dirty="0" smtClean="0">
                <a:solidFill>
                  <a:schemeClr val="tx1"/>
                </a:solidFill>
                <a:effectLst/>
                <a:latin typeface="+mn-lt"/>
                <a:ea typeface="+mn-ea"/>
                <a:cs typeface="+mn-cs"/>
              </a:rPr>
              <a:t>数据</a:t>
            </a:r>
            <a:r>
              <a:rPr lang="zh-CN" altLang="zh-CN" sz="1200" kern="1200" dirty="0">
                <a:solidFill>
                  <a:schemeClr val="tx1"/>
                </a:solidFill>
                <a:effectLst/>
                <a:latin typeface="+mn-lt"/>
                <a:ea typeface="+mn-ea"/>
                <a:cs typeface="+mn-cs"/>
              </a:rPr>
              <a:t>的内部连接。</a:t>
            </a:r>
          </a:p>
          <a:p>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13</a:t>
            </a:fld>
            <a:endParaRPr lang="zh-CN" altLang="en-US"/>
          </a:p>
        </p:txBody>
      </p:sp>
    </p:spTree>
    <p:extLst>
      <p:ext uri="{BB962C8B-B14F-4D97-AF65-F5344CB8AC3E}">
        <p14:creationId xmlns:p14="http://schemas.microsoft.com/office/powerpoint/2010/main" val="362676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这张照片清楚地显示了我们模型的结构。</a:t>
            </a:r>
          </a:p>
          <a:p>
            <a:r>
              <a:rPr lang="zh-CN" altLang="en-US" dirty="0" smtClean="0"/>
              <a:t>我们的奖励函数设计是在</a:t>
            </a:r>
            <a:r>
              <a:rPr lang="en-US" altLang="zh-CN" dirty="0" smtClean="0"/>
              <a:t>Google</a:t>
            </a:r>
            <a:r>
              <a:rPr lang="zh-CN" altLang="en-US" dirty="0" smtClean="0"/>
              <a:t>的</a:t>
            </a:r>
            <a:r>
              <a:rPr lang="en-US" altLang="zh-CN" dirty="0" err="1" smtClean="0"/>
              <a:t>rl</a:t>
            </a:r>
            <a:r>
              <a:rPr lang="en-US" altLang="zh-CN" dirty="0" smtClean="0"/>
              <a:t>-tuner</a:t>
            </a:r>
            <a:r>
              <a:rPr lang="zh-CN" altLang="en-US" dirty="0" smtClean="0"/>
              <a:t>上进行改造的，红框是我们的改进部分，特征提取</a:t>
            </a:r>
            <a:r>
              <a:rPr lang="zh-CN" altLang="en-US" dirty="0"/>
              <a:t>模块是</a:t>
            </a:r>
            <a:r>
              <a:rPr lang="zh-CN" altLang="en-US" dirty="0" smtClean="0"/>
              <a:t>基于</a:t>
            </a:r>
            <a:r>
              <a:rPr lang="en-US" altLang="zh-CN" dirty="0" smtClean="0"/>
              <a:t>LDA</a:t>
            </a:r>
            <a:r>
              <a:rPr lang="zh-CN" altLang="en-US" dirty="0" smtClean="0"/>
              <a:t>主题</a:t>
            </a:r>
            <a:r>
              <a:rPr lang="zh-CN" altLang="en-US" dirty="0"/>
              <a:t>模型的特征提取</a:t>
            </a:r>
            <a:r>
              <a:rPr lang="zh-CN" altLang="en-US" dirty="0" smtClean="0"/>
              <a:t>器；</a:t>
            </a:r>
            <a:r>
              <a:rPr lang="zh-CN" altLang="en-US" dirty="0"/>
              <a:t>奖励函数是由多个特征提取模块组成的多尺度建模模块输出和</a:t>
            </a:r>
            <a:r>
              <a:rPr lang="en-US" altLang="zh-CN" dirty="0" err="1"/>
              <a:t>NoteRNN</a:t>
            </a:r>
            <a:r>
              <a:rPr lang="zh-CN" altLang="en-US" dirty="0"/>
              <a:t>输出加权运算的结果。</a:t>
            </a:r>
            <a:endParaRPr lang="zh-CN" altLang="zh-CN" dirty="0"/>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en-US" altLang="zh-CN" baseline="0"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14</a:t>
            </a:fld>
            <a:endParaRPr lang="zh-CN" altLang="en-US"/>
          </a:p>
        </p:txBody>
      </p:sp>
    </p:spTree>
    <p:extLst>
      <p:ext uri="{BB962C8B-B14F-4D97-AF65-F5344CB8AC3E}">
        <p14:creationId xmlns:p14="http://schemas.microsoft.com/office/powerpoint/2010/main" val="3506012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具体的奖励函数设置我们通过以当前音符为输入，同时拼接上当前音符的主题特征，输入至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LSTM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模型中，在拼接一个全连接层来对输出进行</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维度匹配</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，得到以当前主题信息为先验的音符预测结果，</a:t>
            </a:r>
            <a:r>
              <a:rPr lang="zh-CN" altLang="en-US" sz="1800" kern="1200" dirty="0">
                <a:solidFill>
                  <a:schemeClr val="tx1"/>
                </a:solidFill>
                <a:effectLst/>
                <a:latin typeface="+mn-lt"/>
                <a:ea typeface="+mn-ea"/>
                <a:cs typeface="+mn-cs"/>
              </a:rPr>
              <a:t>可以</a:t>
            </a:r>
            <a:r>
              <a:rPr lang="zh-CN" altLang="zh-CN" sz="1800" kern="1200" dirty="0">
                <a:solidFill>
                  <a:schemeClr val="tx1"/>
                </a:solidFill>
                <a:effectLst/>
                <a:latin typeface="+mn-lt"/>
                <a:ea typeface="+mn-ea"/>
                <a:cs typeface="+mn-cs"/>
              </a:rPr>
              <a:t>认为训练后的模型携带了音乐的结构信息</a:t>
            </a:r>
            <a:r>
              <a:rPr lang="zh-CN" altLang="en-US" sz="1800" kern="1200" dirty="0">
                <a:solidFill>
                  <a:schemeClr val="tx1"/>
                </a:solidFill>
                <a:effectLst/>
                <a:latin typeface="+mn-lt"/>
                <a:ea typeface="+mn-ea"/>
                <a:cs typeface="+mn-cs"/>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同时我们设置了三个不同的粒度对音乐进行多尺度建模</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，让其</a:t>
            </a:r>
            <a:r>
              <a:rPr lang="zh-CN" altLang="zh-CN" sz="1800" kern="1200" dirty="0">
                <a:solidFill>
                  <a:schemeClr val="tx1"/>
                </a:solidFill>
                <a:effectLst/>
                <a:latin typeface="+mn-lt"/>
                <a:ea typeface="+mn-ea"/>
                <a:cs typeface="+mn-cs"/>
              </a:rPr>
              <a:t>对生成的音符与当前主题的相似度进行评分，以指导</a:t>
            </a:r>
            <a:r>
              <a:rPr lang="zh-CN" altLang="en-US" sz="1800" kern="1200" dirty="0">
                <a:solidFill>
                  <a:schemeClr val="tx1"/>
                </a:solidFill>
                <a:effectLst/>
                <a:latin typeface="+mn-lt"/>
                <a:ea typeface="+mn-ea"/>
                <a:cs typeface="+mn-cs"/>
              </a:rPr>
              <a:t>智能体</a:t>
            </a:r>
            <a:r>
              <a:rPr lang="zh-CN" altLang="zh-CN" sz="1800" kern="1200" dirty="0">
                <a:solidFill>
                  <a:schemeClr val="tx1"/>
                </a:solidFill>
                <a:effectLst/>
                <a:latin typeface="+mn-lt"/>
                <a:ea typeface="+mn-ea"/>
                <a:cs typeface="+mn-cs"/>
              </a:rPr>
              <a:t>的学习。</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15</a:t>
            </a:fld>
            <a:endParaRPr lang="zh-CN" altLang="en-US"/>
          </a:p>
        </p:txBody>
      </p:sp>
    </p:spTree>
    <p:extLst>
      <p:ext uri="{BB962C8B-B14F-4D97-AF65-F5344CB8AC3E}">
        <p14:creationId xmlns:p14="http://schemas.microsoft.com/office/powerpoint/2010/main" val="1561266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为了验证</a:t>
            </a:r>
            <a:r>
              <a:rPr lang="en-US" altLang="zh-CN" dirty="0" smtClean="0"/>
              <a:t>LDA</a:t>
            </a:r>
            <a:r>
              <a:rPr lang="zh-CN" altLang="en-US" dirty="0" smtClean="0"/>
              <a:t>主题模型奖励函数的有效性，下面介绍我们的实验部分</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16</a:t>
            </a:fld>
            <a:endParaRPr lang="zh-CN" altLang="en-US"/>
          </a:p>
        </p:txBody>
      </p:sp>
    </p:spTree>
    <p:extLst>
      <p:ext uri="{BB962C8B-B14F-4D97-AF65-F5344CB8AC3E}">
        <p14:creationId xmlns:p14="http://schemas.microsoft.com/office/powerpoint/2010/main" val="1392454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具体公式如图所示，重点介绍特征提取，我们选择</a:t>
            </a:r>
            <a:r>
              <a:rPr lang="en-US" altLang="zh-CN" sz="1200" kern="1200" dirty="0">
                <a:solidFill>
                  <a:schemeClr val="tx1"/>
                </a:solidFill>
                <a:effectLst/>
                <a:latin typeface="+mn-lt"/>
                <a:ea typeface="+mn-ea"/>
                <a:cs typeface="+mn-cs"/>
              </a:rPr>
              <a:t>4,8,16</a:t>
            </a:r>
            <a:r>
              <a:rPr lang="zh-CN" altLang="en-US" sz="1200" kern="1200" dirty="0">
                <a:solidFill>
                  <a:schemeClr val="tx1"/>
                </a:solidFill>
                <a:effectLst/>
                <a:latin typeface="+mn-lt"/>
                <a:ea typeface="+mn-ea"/>
                <a:cs typeface="+mn-cs"/>
              </a:rPr>
              <a:t>音乐粒度一拍，两拍和一个小节，</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的类别数</a:t>
            </a:r>
            <a:r>
              <a:rPr lang="zh-CN" altLang="zh-CN" sz="1200" kern="1200" dirty="0">
                <a:solidFill>
                  <a:schemeClr val="tx1"/>
                </a:solidFill>
                <a:effectLst/>
                <a:latin typeface="+mn-lt"/>
                <a:ea typeface="+mn-ea"/>
                <a:cs typeface="+mn-cs"/>
              </a:rPr>
              <a:t>作为</a:t>
            </a:r>
            <a:r>
              <a:rPr lang="en-US" altLang="zh-CN" sz="1200" kern="1200" dirty="0" err="1">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的超参数</a:t>
            </a:r>
            <a:r>
              <a:rPr lang="zh-CN" altLang="en-US" sz="1200" kern="1200" dirty="0">
                <a:solidFill>
                  <a:schemeClr val="tx1"/>
                </a:solidFill>
                <a:effectLst/>
                <a:latin typeface="+mn-lt"/>
                <a:ea typeface="+mn-ea"/>
                <a:cs typeface="+mn-cs"/>
              </a:rPr>
              <a:t>，三个粒度的权重分别</a:t>
            </a:r>
            <a:r>
              <a:rPr lang="en-US" altLang="zh-CN" sz="1200" kern="1200" dirty="0">
                <a:solidFill>
                  <a:schemeClr val="tx1"/>
                </a:solidFill>
                <a:effectLst/>
                <a:latin typeface="+mn-lt"/>
                <a:ea typeface="+mn-ea"/>
                <a:cs typeface="+mn-cs"/>
              </a:rPr>
              <a:t>0.2</a:t>
            </a:r>
            <a:r>
              <a:rPr lang="zh-CN" altLang="en-US" sz="1200" kern="1200" dirty="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0.3.0.2</a:t>
            </a:r>
            <a:r>
              <a:rPr lang="zh-CN" altLang="en-US" sz="1200" kern="1200" dirty="0" smtClean="0">
                <a:solidFill>
                  <a:schemeClr val="tx1"/>
                </a:solidFill>
                <a:effectLst/>
                <a:latin typeface="+mn-lt"/>
                <a:ea typeface="+mn-ea"/>
                <a:cs typeface="+mn-cs"/>
              </a:rPr>
              <a:t>。在音乐生成长度上，我们和</a:t>
            </a:r>
            <a:r>
              <a:rPr lang="en-US" altLang="zh-CN" sz="1200" kern="1200" dirty="0" smtClean="0">
                <a:solidFill>
                  <a:schemeClr val="tx1"/>
                </a:solidFill>
                <a:effectLst/>
                <a:latin typeface="+mn-lt"/>
                <a:ea typeface="+mn-ea"/>
                <a:cs typeface="+mn-cs"/>
              </a:rPr>
              <a:t>google</a:t>
            </a:r>
            <a:r>
              <a:rPr lang="zh-CN" altLang="en-US"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rltuner</a:t>
            </a:r>
            <a:r>
              <a:rPr lang="zh-CN" altLang="en-US" sz="1200" kern="1200" dirty="0" smtClean="0">
                <a:solidFill>
                  <a:schemeClr val="tx1"/>
                </a:solidFill>
                <a:effectLst/>
                <a:latin typeface="+mn-lt"/>
                <a:ea typeface="+mn-ea"/>
                <a:cs typeface="+mn-cs"/>
              </a:rPr>
              <a:t>一样，设置的是</a:t>
            </a:r>
            <a:r>
              <a:rPr lang="en-US" altLang="zh-CN" sz="1200" kern="1200" dirty="0" smtClean="0">
                <a:solidFill>
                  <a:schemeClr val="tx1"/>
                </a:solidFill>
                <a:effectLst/>
                <a:latin typeface="+mn-lt"/>
                <a:ea typeface="+mn-ea"/>
                <a:cs typeface="+mn-cs"/>
              </a:rPr>
              <a:t>35</a:t>
            </a:r>
            <a:r>
              <a:rPr lang="zh-CN" altLang="en-US" sz="1200" kern="1200" dirty="0" smtClean="0">
                <a:solidFill>
                  <a:schemeClr val="tx1"/>
                </a:solidFill>
                <a:effectLst/>
                <a:latin typeface="+mn-lt"/>
                <a:ea typeface="+mn-ea"/>
                <a:cs typeface="+mn-cs"/>
              </a:rPr>
              <a:t>个音符</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E56B575-AC37-4446-B330-EC60BC0908AB}" type="slidenum">
              <a:rPr lang="zh-CN" altLang="en-US" smtClean="0"/>
              <a:t>17</a:t>
            </a:fld>
            <a:endParaRPr lang="zh-CN" altLang="en-US"/>
          </a:p>
        </p:txBody>
      </p:sp>
    </p:spTree>
    <p:extLst>
      <p:ext uri="{BB962C8B-B14F-4D97-AF65-F5344CB8AC3E}">
        <p14:creationId xmlns:p14="http://schemas.microsoft.com/office/powerpoint/2010/main" val="2962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在我们的实验中，</a:t>
            </a:r>
            <a:r>
              <a:rPr lang="zh-CN" altLang="zh-CN" dirty="0"/>
              <a:t>我们使用</a:t>
            </a:r>
            <a:r>
              <a:rPr lang="en-US" altLang="zh-CN" dirty="0" smtClean="0"/>
              <a:t>Nottingham</a:t>
            </a:r>
            <a:r>
              <a:rPr lang="zh-CN" altLang="en-US" dirty="0" smtClean="0"/>
              <a:t>民歌</a:t>
            </a:r>
            <a:r>
              <a:rPr lang="zh-CN" altLang="zh-CN" dirty="0" smtClean="0"/>
              <a:t>数据</a:t>
            </a:r>
            <a:r>
              <a:rPr lang="zh-CN" altLang="zh-CN" dirty="0"/>
              <a:t>集，包含</a:t>
            </a:r>
            <a:r>
              <a:rPr lang="en-US" altLang="zh-CN" dirty="0"/>
              <a:t>1034</a:t>
            </a:r>
            <a:r>
              <a:rPr lang="zh-CN" altLang="zh-CN" dirty="0"/>
              <a:t>的</a:t>
            </a:r>
            <a:r>
              <a:rPr lang="en-US" altLang="zh-CN" dirty="0"/>
              <a:t>midi</a:t>
            </a:r>
            <a:r>
              <a:rPr lang="zh-CN" altLang="zh-CN" dirty="0"/>
              <a:t>文件，音高范围从</a:t>
            </a:r>
            <a:r>
              <a:rPr lang="en-US" altLang="zh-CN" dirty="0"/>
              <a:t>55</a:t>
            </a:r>
            <a:r>
              <a:rPr lang="zh-CN" altLang="zh-CN" dirty="0"/>
              <a:t>到</a:t>
            </a:r>
            <a:r>
              <a:rPr lang="en-US" altLang="zh-CN" dirty="0"/>
              <a:t>88</a:t>
            </a:r>
            <a:r>
              <a:rPr lang="zh-CN" altLang="zh-CN" dirty="0"/>
              <a:t>，</a:t>
            </a:r>
            <a:r>
              <a:rPr lang="zh-CN" altLang="en-US" dirty="0"/>
              <a:t>考虑到整体的节拍以</a:t>
            </a:r>
            <a:r>
              <a:rPr lang="en-US" altLang="zh-CN" dirty="0"/>
              <a:t>4/4</a:t>
            </a:r>
            <a:r>
              <a:rPr lang="zh-CN" altLang="en-US" dirty="0"/>
              <a:t>拍居多，我们</a:t>
            </a:r>
            <a:r>
              <a:rPr lang="zh-CN" altLang="zh-CN" dirty="0"/>
              <a:t>将</a:t>
            </a:r>
            <a:r>
              <a:rPr lang="zh-CN" altLang="zh-CN" dirty="0" smtClean="0"/>
              <a:t>其</a:t>
            </a:r>
            <a:r>
              <a:rPr lang="zh-CN" altLang="en-US" dirty="0" smtClean="0"/>
              <a:t>统一</a:t>
            </a:r>
            <a:r>
              <a:rPr lang="zh-CN" altLang="zh-CN" dirty="0" smtClean="0"/>
              <a:t>量化</a:t>
            </a:r>
            <a:r>
              <a:rPr lang="zh-CN" altLang="zh-CN" dirty="0"/>
              <a:t>为</a:t>
            </a:r>
            <a:r>
              <a:rPr lang="en-US" altLang="zh-CN" dirty="0"/>
              <a:t>4/4</a:t>
            </a:r>
            <a:r>
              <a:rPr lang="zh-CN" altLang="zh-CN" dirty="0"/>
              <a:t>拍。</a:t>
            </a:r>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18</a:t>
            </a:fld>
            <a:endParaRPr lang="zh-CN" altLang="en-US"/>
          </a:p>
        </p:txBody>
      </p:sp>
    </p:spTree>
    <p:extLst>
      <p:ext uri="{BB962C8B-B14F-4D97-AF65-F5344CB8AC3E}">
        <p14:creationId xmlns:p14="http://schemas.microsoft.com/office/powerpoint/2010/main" val="2245599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我们首先比较了模型的量化指标结果，采用的是</a:t>
            </a:r>
            <a:r>
              <a:rPr lang="en-US" altLang="zh-CN" sz="1200" kern="1200" dirty="0" smtClean="0">
                <a:solidFill>
                  <a:schemeClr val="tx1"/>
                </a:solidFill>
                <a:effectLst/>
                <a:latin typeface="+mn-lt"/>
                <a:ea typeface="+mn-ea"/>
                <a:cs typeface="+mn-cs"/>
              </a:rPr>
              <a:t>PC/BAR</a:t>
            </a:r>
            <a:r>
              <a:rPr lang="en-US" altLang="zh-CN" sz="1200" kern="1200" dirty="0">
                <a:solidFill>
                  <a:schemeClr val="tx1"/>
                </a:solidFill>
                <a:effectLst/>
                <a:latin typeface="+mn-lt"/>
                <a:ea typeface="+mn-ea"/>
                <a:cs typeface="+mn-cs"/>
              </a:rPr>
              <a:t>, AUTO-Lag</a:t>
            </a:r>
            <a:r>
              <a:rPr lang="zh-CN" altLang="en-US" sz="1200" kern="1200" dirty="0">
                <a:solidFill>
                  <a:schemeClr val="tx1"/>
                </a:solidFill>
                <a:effectLst/>
                <a:latin typeface="+mn-lt"/>
                <a:ea typeface="+mn-ea"/>
                <a:cs typeface="+mn-cs"/>
              </a:rPr>
              <a:t>作为</a:t>
            </a:r>
            <a:r>
              <a:rPr lang="zh-CN" altLang="zh-CN" sz="1200" kern="1200" dirty="0">
                <a:solidFill>
                  <a:schemeClr val="tx1"/>
                </a:solidFill>
                <a:effectLst/>
                <a:latin typeface="+mn-lt"/>
                <a:ea typeface="+mn-ea"/>
                <a:cs typeface="+mn-cs"/>
              </a:rPr>
              <a:t>客观评价</a:t>
            </a:r>
            <a:r>
              <a:rPr lang="zh-CN" altLang="en-US" sz="1200" kern="1200" dirty="0">
                <a:solidFill>
                  <a:schemeClr val="tx1"/>
                </a:solidFill>
                <a:effectLst/>
                <a:latin typeface="+mn-lt"/>
                <a:ea typeface="+mn-ea"/>
                <a:cs typeface="+mn-cs"/>
              </a:rPr>
              <a:t>评价指标，分别代表每小节音符数和音乐前后相关性，</a:t>
            </a:r>
            <a:r>
              <a:rPr lang="zh-CN" altLang="zh-CN" sz="1200" kern="1200" dirty="0">
                <a:solidFill>
                  <a:schemeClr val="tx1"/>
                </a:solidFill>
                <a:effectLst/>
                <a:latin typeface="+mn-lt"/>
                <a:ea typeface="+mn-ea"/>
                <a:cs typeface="+mn-cs"/>
              </a:rPr>
              <a:t>我们的模型</a:t>
            </a:r>
            <a:r>
              <a:rPr lang="zh-CN" altLang="en-US"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auto-lag</a:t>
            </a:r>
            <a:r>
              <a:rPr lang="zh-CN" altLang="en-US" sz="1200" kern="1200" dirty="0">
                <a:solidFill>
                  <a:schemeClr val="tx1"/>
                </a:solidFill>
                <a:effectLst/>
                <a:latin typeface="+mn-lt"/>
                <a:ea typeface="+mn-ea"/>
                <a:cs typeface="+mn-cs"/>
              </a:rPr>
              <a:t>上领先</a:t>
            </a:r>
            <a:r>
              <a:rPr lang="en-US" altLang="zh-CN" sz="1200" kern="1200" dirty="0">
                <a:solidFill>
                  <a:schemeClr val="tx1"/>
                </a:solidFill>
                <a:effectLst/>
                <a:latin typeface="+mn-lt"/>
                <a:ea typeface="+mn-ea"/>
                <a:cs typeface="+mn-cs"/>
              </a:rPr>
              <a:t>baseline</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这表明通过</a:t>
            </a:r>
            <a:r>
              <a:rPr lang="en-US" altLang="zh-CN" sz="1200" kern="1200" dirty="0">
                <a:solidFill>
                  <a:schemeClr val="tx1"/>
                </a:solidFill>
                <a:effectLst/>
                <a:latin typeface="+mn-lt"/>
                <a:ea typeface="+mn-ea"/>
                <a:cs typeface="+mn-cs"/>
              </a:rPr>
              <a:t>LDA</a:t>
            </a:r>
            <a:r>
              <a:rPr lang="zh-CN" altLang="en-US" sz="1200" kern="1200" dirty="0">
                <a:solidFill>
                  <a:schemeClr val="tx1"/>
                </a:solidFill>
                <a:effectLst/>
                <a:latin typeface="+mn-lt"/>
                <a:ea typeface="+mn-ea"/>
                <a:cs typeface="+mn-cs"/>
              </a:rPr>
              <a:t>主题模型的多尺度建模，能让模型学习到很好的相关性，</a:t>
            </a:r>
            <a:r>
              <a:rPr lang="zh-CN" altLang="zh-CN" sz="1200" kern="1200" dirty="0">
                <a:solidFill>
                  <a:schemeClr val="tx1"/>
                </a:solidFill>
                <a:effectLst/>
                <a:latin typeface="+mn-lt"/>
                <a:ea typeface="+mn-ea"/>
                <a:cs typeface="+mn-cs"/>
              </a:rPr>
              <a:t>由于</a:t>
            </a:r>
            <a:r>
              <a:rPr lang="zh-CN" altLang="en-US" sz="1200" kern="1200" dirty="0">
                <a:solidFill>
                  <a:schemeClr val="tx1"/>
                </a:solidFill>
                <a:effectLst/>
                <a:latin typeface="+mn-lt"/>
                <a:ea typeface="+mn-ea"/>
                <a:cs typeface="+mn-cs"/>
              </a:rPr>
              <a:t>音乐的主观性比较大</a:t>
            </a:r>
            <a:r>
              <a:rPr lang="zh-CN" altLang="zh-CN" sz="1200" kern="1200" dirty="0">
                <a:solidFill>
                  <a:schemeClr val="tx1"/>
                </a:solidFill>
                <a:effectLst/>
                <a:latin typeface="+mn-lt"/>
                <a:ea typeface="+mn-ea"/>
                <a:cs typeface="+mn-cs"/>
              </a:rPr>
              <a:t>，我们进一步采用了主观评价的方法来评价我们的结果。</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19</a:t>
            </a:fld>
            <a:endParaRPr lang="zh-CN" altLang="en-US"/>
          </a:p>
        </p:txBody>
      </p:sp>
    </p:spTree>
    <p:extLst>
      <p:ext uri="{BB962C8B-B14F-4D97-AF65-F5344CB8AC3E}">
        <p14:creationId xmlns:p14="http://schemas.microsoft.com/office/powerpoint/2010/main" val="130446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我们来听一下模型的生成结果，通过比较，可以发现</a:t>
            </a:r>
            <a:r>
              <a:rPr lang="en-US" altLang="zh-CN" dirty="0" err="1" smtClean="0"/>
              <a:t>lstm</a:t>
            </a:r>
            <a:r>
              <a:rPr lang="zh-CN" altLang="en-US" dirty="0" smtClean="0"/>
              <a:t>模型所生成 的音乐片段变化较少，重复很多，呈现出比较平滑的音乐片段。而</a:t>
            </a:r>
            <a:r>
              <a:rPr lang="en-US" altLang="zh-CN" dirty="0" err="1" smtClean="0"/>
              <a:t>rltuner</a:t>
            </a:r>
            <a:r>
              <a:rPr lang="zh-CN" altLang="en-US" dirty="0" smtClean="0"/>
              <a:t>模 型生成的音乐片段呈现出另一种较为极端方式，在音符的分布上比较分散，持 续时间短，在音程上相差较大，音乐的波动性很大。本文提出</a:t>
            </a:r>
            <a:r>
              <a:rPr lang="en-US" altLang="zh-CN" dirty="0" smtClean="0"/>
              <a:t>LDA</a:t>
            </a:r>
            <a:r>
              <a:rPr lang="zh-CN" altLang="en-US" dirty="0" smtClean="0"/>
              <a:t>主题模型奖励函数生成的音乐在这两方面均有改善，音符变化规律相对于其他方法更接近源 数据集的分布，布局相对合理。</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20</a:t>
            </a:fld>
            <a:endParaRPr lang="zh-CN" altLang="en-US"/>
          </a:p>
        </p:txBody>
      </p:sp>
    </p:spTree>
    <p:extLst>
      <p:ext uri="{BB962C8B-B14F-4D97-AF65-F5344CB8AC3E}">
        <p14:creationId xmlns:p14="http://schemas.microsoft.com/office/powerpoint/2010/main" val="47991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接下来我将从研究背景及目标，强化学习奖励函数优化，强化学习智能体优化，模型融合比较，总结与展望五个方面介绍我的工作</a:t>
            </a:r>
          </a:p>
        </p:txBody>
      </p:sp>
      <p:sp>
        <p:nvSpPr>
          <p:cNvPr id="4" name="灯片编号占位符 3"/>
          <p:cNvSpPr>
            <a:spLocks noGrp="1"/>
          </p:cNvSpPr>
          <p:nvPr>
            <p:ph type="sldNum" sz="quarter" idx="10"/>
          </p:nvPr>
        </p:nvSpPr>
        <p:spPr/>
        <p:txBody>
          <a:bodyPr/>
          <a:lstStyle/>
          <a:p>
            <a:fld id="{FE56B575-AC37-4446-B330-EC60BC0908AB}" type="slidenum">
              <a:rPr lang="zh-CN" altLang="en-US" smtClean="0"/>
              <a:t>3</a:t>
            </a:fld>
            <a:endParaRPr lang="zh-CN" altLang="en-US"/>
          </a:p>
        </p:txBody>
      </p:sp>
    </p:spTree>
    <p:extLst>
      <p:ext uri="{BB962C8B-B14F-4D97-AF65-F5344CB8AC3E}">
        <p14:creationId xmlns:p14="http://schemas.microsoft.com/office/powerpoint/2010/main" val="478019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在主观评价中，</a:t>
            </a:r>
            <a:r>
              <a:rPr lang="zh-CN" altLang="zh-CN" sz="1200" kern="1200" dirty="0" smtClean="0">
                <a:solidFill>
                  <a:schemeClr val="tx1"/>
                </a:solidFill>
                <a:effectLst/>
                <a:latin typeface="+mn-lt"/>
                <a:ea typeface="+mn-ea"/>
                <a:cs typeface="+mn-cs"/>
              </a:rPr>
              <a:t>我们招募</a:t>
            </a:r>
            <a:r>
              <a:rPr lang="zh-CN" altLang="zh-CN" sz="1200" kern="1200" dirty="0">
                <a:solidFill>
                  <a:schemeClr val="tx1"/>
                </a:solidFill>
                <a:effectLst/>
                <a:latin typeface="+mn-lt"/>
                <a:ea typeface="+mn-ea"/>
                <a:cs typeface="+mn-cs"/>
              </a:rPr>
              <a:t>了</a:t>
            </a:r>
            <a:r>
              <a:rPr lang="en-US" altLang="zh-CN" sz="1200" kern="1200" dirty="0">
                <a:solidFill>
                  <a:schemeClr val="tx1"/>
                </a:solidFill>
                <a:effectLst/>
                <a:latin typeface="+mn-lt"/>
                <a:ea typeface="+mn-ea"/>
                <a:cs typeface="+mn-cs"/>
              </a:rPr>
              <a:t>19</a:t>
            </a:r>
            <a:r>
              <a:rPr lang="zh-CN" altLang="zh-CN" sz="1200" kern="1200" dirty="0">
                <a:solidFill>
                  <a:schemeClr val="tx1"/>
                </a:solidFill>
                <a:effectLst/>
                <a:latin typeface="+mn-lt"/>
                <a:ea typeface="+mn-ea"/>
                <a:cs typeface="+mn-cs"/>
              </a:rPr>
              <a:t>名</a:t>
            </a:r>
            <a:r>
              <a:rPr lang="zh-CN" altLang="zh-CN" sz="1200" kern="1200" dirty="0" smtClean="0">
                <a:solidFill>
                  <a:schemeClr val="tx1"/>
                </a:solidFill>
                <a:effectLst/>
                <a:latin typeface="+mn-lt"/>
                <a:ea typeface="+mn-ea"/>
                <a:cs typeface="+mn-cs"/>
              </a:rPr>
              <a:t>志愿者</a:t>
            </a:r>
            <a:r>
              <a:rPr lang="zh-CN" altLang="en-US" sz="1200" kern="1200" dirty="0" smtClean="0">
                <a:solidFill>
                  <a:schemeClr val="tx1"/>
                </a:solidFill>
                <a:effectLst/>
                <a:latin typeface="+mn-lt"/>
                <a:ea typeface="+mn-ea"/>
                <a:cs typeface="+mn-cs"/>
              </a:rPr>
              <a:t>参与我们的实验评估，</a:t>
            </a:r>
            <a:r>
              <a:rPr lang="zh-CN" altLang="en-US" sz="1200" kern="1200" dirty="0">
                <a:solidFill>
                  <a:schemeClr val="tx1"/>
                </a:solidFill>
                <a:effectLst/>
                <a:latin typeface="+mn-lt"/>
                <a:ea typeface="+mn-ea"/>
                <a:cs typeface="+mn-cs"/>
              </a:rPr>
              <a:t>其中有</a:t>
            </a:r>
            <a:r>
              <a:rPr lang="en-US" altLang="zh-CN" sz="1200" kern="1200" dirty="0">
                <a:solidFill>
                  <a:schemeClr val="tx1"/>
                </a:solidFill>
                <a:effectLst/>
                <a:latin typeface="+mn-lt"/>
                <a:ea typeface="+mn-ea"/>
                <a:cs typeface="+mn-cs"/>
              </a:rPr>
              <a:t>15</a:t>
            </a:r>
            <a:r>
              <a:rPr lang="zh-CN" altLang="en-US" sz="1200" kern="1200" dirty="0">
                <a:solidFill>
                  <a:schemeClr val="tx1"/>
                </a:solidFill>
                <a:effectLst/>
                <a:latin typeface="+mn-lt"/>
                <a:ea typeface="+mn-ea"/>
                <a:cs typeface="+mn-cs"/>
              </a:rPr>
              <a:t>名普通听众和</a:t>
            </a:r>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名音乐爱好者</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内容包括音乐的可听性和音乐风格的一致性，左边</a:t>
            </a:r>
            <a:r>
              <a:rPr lang="zh-CN" altLang="en-US" sz="1200" kern="1200" dirty="0">
                <a:solidFill>
                  <a:schemeClr val="tx1"/>
                </a:solidFill>
                <a:effectLst/>
                <a:latin typeface="+mn-lt"/>
                <a:ea typeface="+mn-ea"/>
                <a:cs typeface="+mn-cs"/>
              </a:rPr>
              <a:t>是我们的问卷，音乐</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分别是</a:t>
            </a:r>
            <a:r>
              <a:rPr lang="en-US" altLang="zh-CN" sz="1200" kern="1200" dirty="0">
                <a:solidFill>
                  <a:schemeClr val="tx1"/>
                </a:solidFill>
                <a:effectLst/>
                <a:latin typeface="+mn-lt"/>
                <a:ea typeface="+mn-ea"/>
                <a:cs typeface="+mn-cs"/>
              </a:rPr>
              <a:t>LSTM, RLTUNER, RE-RLTUNER</a:t>
            </a:r>
            <a:r>
              <a:rPr lang="zh-CN" altLang="en-US" sz="1200" kern="1200" dirty="0">
                <a:solidFill>
                  <a:schemeClr val="tx1"/>
                </a:solidFill>
                <a:effectLst/>
                <a:latin typeface="+mn-lt"/>
                <a:ea typeface="+mn-ea"/>
                <a:cs typeface="+mn-cs"/>
              </a:rPr>
              <a:t>三个音乐片段，考虑到音乐爱好者样本较少，没有统计学意义。本研究对音乐群体的普通听众做了内部一致性分析，实验结果表明，可朗巴哈系数为</a:t>
            </a:r>
            <a:r>
              <a:rPr lang="en-US" altLang="zh-CN" sz="1200" kern="1200" dirty="0">
                <a:solidFill>
                  <a:schemeClr val="tx1"/>
                </a:solidFill>
                <a:effectLst/>
                <a:latin typeface="+mn-lt"/>
                <a:ea typeface="+mn-ea"/>
                <a:cs typeface="+mn-cs"/>
              </a:rPr>
              <a:t>0.997</a:t>
            </a:r>
            <a:r>
              <a:rPr lang="zh-CN" altLang="en-US" sz="1200" kern="1200" dirty="0">
                <a:solidFill>
                  <a:schemeClr val="tx1"/>
                </a:solidFill>
                <a:effectLst/>
                <a:latin typeface="+mn-lt"/>
                <a:ea typeface="+mn-ea"/>
                <a:cs typeface="+mn-cs"/>
              </a:rPr>
              <a:t>，这意味着在普通听众群体内部之间没有显著性差异，这样保证了后续结果的合理性。</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E56B575-AC37-4446-B330-EC60BC0908AB}" type="slidenum">
              <a:rPr lang="zh-CN" altLang="en-US" smtClean="0"/>
              <a:t>21</a:t>
            </a:fld>
            <a:endParaRPr lang="zh-CN" altLang="en-US"/>
          </a:p>
        </p:txBody>
      </p:sp>
    </p:spTree>
    <p:extLst>
      <p:ext uri="{BB962C8B-B14F-4D97-AF65-F5344CB8AC3E}">
        <p14:creationId xmlns:p14="http://schemas.microsoft.com/office/powerpoint/2010/main" val="3067880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从我们的主观评价结果来看，在</a:t>
            </a:r>
            <a:r>
              <a:rPr lang="zh-CN" altLang="en-US" sz="1200" kern="1200" dirty="0">
                <a:solidFill>
                  <a:schemeClr val="tx1"/>
                </a:solidFill>
                <a:effectLst/>
                <a:latin typeface="+mn-lt"/>
                <a:ea typeface="+mn-ea"/>
                <a:cs typeface="+mn-cs"/>
              </a:rPr>
              <a:t>音乐可听性评分上，三者之间区分度并不高，</a:t>
            </a:r>
            <a:r>
              <a:rPr lang="en-US" altLang="zh-CN" sz="1200" kern="1200" dirty="0" smtClean="0">
                <a:solidFill>
                  <a:schemeClr val="tx1"/>
                </a:solidFill>
                <a:effectLst/>
                <a:latin typeface="+mn-lt"/>
                <a:ea typeface="+mn-ea"/>
                <a:cs typeface="+mn-cs"/>
              </a:rPr>
              <a:t>RE-RLTUNER</a:t>
            </a:r>
            <a:r>
              <a:rPr lang="zh-CN" altLang="en-US" sz="1200" kern="1200" dirty="0" smtClean="0">
                <a:solidFill>
                  <a:schemeClr val="tx1"/>
                </a:solidFill>
                <a:effectLst/>
                <a:latin typeface="+mn-lt"/>
                <a:ea typeface="+mn-ea"/>
                <a:cs typeface="+mn-cs"/>
              </a:rPr>
              <a:t>略高</a:t>
            </a:r>
            <a:r>
              <a:rPr lang="zh-CN" altLang="en-US" sz="1200" kern="1200" dirty="0">
                <a:solidFill>
                  <a:schemeClr val="tx1"/>
                </a:solidFill>
                <a:effectLst/>
                <a:latin typeface="+mn-lt"/>
                <a:ea typeface="+mn-ea"/>
                <a:cs typeface="+mn-cs"/>
              </a:rPr>
              <a:t>。但和其它模型相比，</a:t>
            </a:r>
            <a:r>
              <a:rPr lang="en-US" altLang="zh-CN" sz="1200" kern="1200" dirty="0">
                <a:solidFill>
                  <a:schemeClr val="tx1"/>
                </a:solidFill>
                <a:effectLst/>
                <a:latin typeface="+mn-lt"/>
                <a:ea typeface="+mn-ea"/>
                <a:cs typeface="+mn-cs"/>
              </a:rPr>
              <a:t>RE-RLTUNER</a:t>
            </a:r>
            <a:r>
              <a:rPr lang="zh-CN" altLang="en-US" sz="1200" kern="1200" dirty="0">
                <a:solidFill>
                  <a:schemeClr val="tx1"/>
                </a:solidFill>
                <a:effectLst/>
                <a:latin typeface="+mn-lt"/>
                <a:ea typeface="+mn-ea"/>
                <a:cs typeface="+mn-cs"/>
              </a:rPr>
              <a:t>在和数据集数据的风格一致性上有着明显的优势，这说明通过</a:t>
            </a:r>
            <a:r>
              <a:rPr lang="en-US" altLang="zh-CN" sz="1200" kern="1200" dirty="0">
                <a:solidFill>
                  <a:schemeClr val="tx1"/>
                </a:solidFill>
                <a:effectLst/>
                <a:latin typeface="+mn-lt"/>
                <a:ea typeface="+mn-ea"/>
                <a:cs typeface="+mn-cs"/>
              </a:rPr>
              <a:t>LDA</a:t>
            </a:r>
            <a:r>
              <a:rPr lang="zh-CN" altLang="en-US" sz="1200" kern="1200" dirty="0">
                <a:solidFill>
                  <a:schemeClr val="tx1"/>
                </a:solidFill>
                <a:effectLst/>
                <a:latin typeface="+mn-lt"/>
                <a:ea typeface="+mn-ea"/>
                <a:cs typeface="+mn-cs"/>
              </a:rPr>
              <a:t>聚类方法建立的多尺度奖励函数能够添加结构信息，让生成的音乐更接近真实音乐。</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E56B575-AC37-4446-B330-EC60BC0908AB}" type="slidenum">
              <a:rPr lang="zh-CN" altLang="en-US" smtClean="0"/>
              <a:t>22</a:t>
            </a:fld>
            <a:endParaRPr lang="zh-CN" altLang="en-US"/>
          </a:p>
        </p:txBody>
      </p:sp>
    </p:spTree>
    <p:extLst>
      <p:ext uri="{BB962C8B-B14F-4D97-AF65-F5344CB8AC3E}">
        <p14:creationId xmlns:p14="http://schemas.microsoft.com/office/powerpoint/2010/main" val="2267196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本章我们围绕着奖励函数展开了研究</a:t>
            </a:r>
            <a:endParaRPr lang="en-US" altLang="zh-CN" dirty="0"/>
          </a:p>
          <a:p>
            <a:pPr marL="0" indent="0">
              <a:buNone/>
            </a:pPr>
            <a:r>
              <a:rPr lang="zh-CN" altLang="en-US" sz="1200" dirty="0" smtClean="0">
                <a:solidFill>
                  <a:prstClr val="black"/>
                </a:solidFill>
                <a:latin typeface="微软雅黑" panose="020B0503020204020204" pitchFamily="34" charset="-122"/>
                <a:ea typeface="微软雅黑" panose="020B0503020204020204" pitchFamily="34" charset="-122"/>
              </a:rPr>
              <a:t>首先，我们以不同尺度的音乐粒度对音乐进行聚类特征提取</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indent="0">
              <a:buNone/>
            </a:pPr>
            <a:r>
              <a:rPr lang="zh-CN" altLang="en-US" sz="1200" dirty="0" smtClean="0">
                <a:solidFill>
                  <a:prstClr val="black"/>
                </a:solidFill>
                <a:latin typeface="微软雅黑" panose="020B0503020204020204" pitchFamily="34" charset="-122"/>
                <a:ea typeface="微软雅黑" panose="020B0503020204020204" pitchFamily="34" charset="-122"/>
              </a:rPr>
              <a:t>然后， 我们实现了基于</a:t>
            </a:r>
            <a:r>
              <a:rPr lang="en-US" altLang="zh-CN" sz="1200" dirty="0" smtClean="0">
                <a:solidFill>
                  <a:prstClr val="black"/>
                </a:solidFill>
                <a:latin typeface="微软雅黑" panose="020B0503020204020204" pitchFamily="34" charset="-122"/>
                <a:ea typeface="微软雅黑" panose="020B0503020204020204" pitchFamily="34" charset="-122"/>
              </a:rPr>
              <a:t>LDA</a:t>
            </a:r>
            <a:r>
              <a:rPr lang="zh-CN" altLang="en-US" sz="1200" dirty="0" smtClean="0">
                <a:solidFill>
                  <a:prstClr val="black"/>
                </a:solidFill>
                <a:latin typeface="微软雅黑" panose="020B0503020204020204" pitchFamily="34" charset="-122"/>
                <a:ea typeface="微软雅黑" panose="020B0503020204020204" pitchFamily="34" charset="-122"/>
              </a:rPr>
              <a:t>主题模型的多尺度音乐奖励函数</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indent="0">
              <a:buNone/>
            </a:pPr>
            <a:r>
              <a:rPr lang="zh-CN" altLang="en-US" sz="1200" dirty="0" smtClean="0">
                <a:solidFill>
                  <a:prstClr val="black"/>
                </a:solidFill>
                <a:latin typeface="微软雅黑" panose="020B0503020204020204" pitchFamily="34" charset="-122"/>
                <a:ea typeface="微软雅黑" panose="020B0503020204020204" pitchFamily="34" charset="-122"/>
              </a:rPr>
              <a:t>最后，我们的</a:t>
            </a:r>
            <a:r>
              <a:rPr lang="zh-CN" altLang="en-US" sz="1200" dirty="0" smtClean="0">
                <a:latin typeface="微软雅黑" panose="020B0503020204020204" pitchFamily="34" charset="-122"/>
                <a:ea typeface="微软雅黑" panose="020B0503020204020204" pitchFamily="34" charset="-122"/>
              </a:rPr>
              <a:t>实验结果表明，</a:t>
            </a:r>
            <a:r>
              <a:rPr lang="zh-CN" altLang="en-US" sz="1200" b="1" dirty="0" smtClean="0">
                <a:latin typeface="微软雅黑" panose="020B0503020204020204" pitchFamily="34" charset="-122"/>
                <a:ea typeface="微软雅黑" panose="020B0503020204020204" pitchFamily="34" charset="-122"/>
              </a:rPr>
              <a:t>本研究提出基于主题模型的奖励函数设计能够有效的让智能体学习音乐结构信息</a:t>
            </a:r>
            <a:endParaRPr lang="en-US" altLang="zh-CN"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23</a:t>
            </a:fld>
            <a:endParaRPr lang="zh-CN" altLang="en-US"/>
          </a:p>
        </p:txBody>
      </p:sp>
    </p:spTree>
    <p:extLst>
      <p:ext uri="{BB962C8B-B14F-4D97-AF65-F5344CB8AC3E}">
        <p14:creationId xmlns:p14="http://schemas.microsoft.com/office/powerpoint/2010/main" val="2789303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下面介绍我们的智能体优化部分</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24</a:t>
            </a:fld>
            <a:endParaRPr lang="zh-CN" altLang="en-US"/>
          </a:p>
        </p:txBody>
      </p:sp>
    </p:spTree>
    <p:extLst>
      <p:ext uri="{BB962C8B-B14F-4D97-AF65-F5344CB8AC3E}">
        <p14:creationId xmlns:p14="http://schemas.microsoft.com/office/powerpoint/2010/main" val="223194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在先前的实验中，我们发现以往的智能体对小节结构信息捕捉能力不足，主要体现在音乐的前后相关性不足上，同时先前相邻的状态存在高度相似，导致智能体生成</a:t>
            </a:r>
            <a:r>
              <a:rPr lang="zh-CN" altLang="zh-CN" sz="1800" kern="100" dirty="0" smtClean="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smtClean="0">
                <a:effectLst/>
                <a:latin typeface="等线" panose="02010600030101010101" pitchFamily="2" charset="-122"/>
                <a:ea typeface="等线" panose="02010600030101010101" pitchFamily="2" charset="-122"/>
                <a:cs typeface="Times New Roman" panose="02020603050405020304" pitchFamily="18" charset="0"/>
              </a:rPr>
              <a:t>结果</a:t>
            </a:r>
            <a:r>
              <a:rPr lang="zh-CN" altLang="zh-CN" sz="1800" kern="100" dirty="0" smtClean="0">
                <a:effectLst/>
                <a:latin typeface="等线" panose="02010600030101010101" pitchFamily="2" charset="-122"/>
                <a:ea typeface="等线" panose="02010600030101010101" pitchFamily="2" charset="-122"/>
                <a:cs typeface="Times New Roman" panose="02020603050405020304" pitchFamily="18" charset="0"/>
              </a:rPr>
              <a:t>多样性</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不足。</a:t>
            </a:r>
          </a:p>
          <a:p>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25</a:t>
            </a:fld>
            <a:endParaRPr lang="zh-CN" altLang="en-US"/>
          </a:p>
        </p:txBody>
      </p:sp>
    </p:spTree>
    <p:extLst>
      <p:ext uri="{BB962C8B-B14F-4D97-AF65-F5344CB8AC3E}">
        <p14:creationId xmlns:p14="http://schemas.microsoft.com/office/powerpoint/2010/main" val="26745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针对刚刚提到的结构信息建模能力不足的问题，我们提出了</a:t>
            </a:r>
            <a:r>
              <a:rPr lang="en-US" altLang="zh-CN" dirty="0" smtClean="0"/>
              <a:t>EMU</a:t>
            </a:r>
            <a:r>
              <a:rPr lang="zh-CN" altLang="en-US" dirty="0" smtClean="0"/>
              <a:t>增强记忆单元，</a:t>
            </a:r>
            <a:r>
              <a:rPr lang="en-US" altLang="zh-CN" dirty="0" smtClean="0"/>
              <a:t>EMU</a:t>
            </a:r>
            <a:r>
              <a:rPr lang="zh-CN" altLang="en-US" dirty="0" smtClean="0"/>
              <a:t>的</a:t>
            </a:r>
            <a:r>
              <a:rPr lang="zh-CN" altLang="en-US" dirty="0"/>
              <a:t>整体结构是基于</a:t>
            </a:r>
            <a:r>
              <a:rPr lang="en-US" altLang="zh-CN" dirty="0"/>
              <a:t>LSTM</a:t>
            </a:r>
            <a:r>
              <a:rPr lang="zh-CN" altLang="en-US" dirty="0"/>
              <a:t>进行改进的</a:t>
            </a:r>
            <a:r>
              <a:rPr lang="zh-CN" altLang="en-US" dirty="0" smtClean="0"/>
              <a:t>，我们在</a:t>
            </a:r>
            <a:r>
              <a:rPr lang="zh-CN" altLang="en-US" dirty="0"/>
              <a:t>输入上做了</a:t>
            </a:r>
            <a:r>
              <a:rPr lang="zh-CN" altLang="en-US" dirty="0" smtClean="0"/>
              <a:t>一些优化，</a:t>
            </a:r>
            <a:r>
              <a:rPr lang="zh-CN" altLang="en-US" dirty="0"/>
              <a:t>以往的</a:t>
            </a:r>
            <a:r>
              <a:rPr lang="en-US" altLang="zh-CN" dirty="0"/>
              <a:t>LSTM</a:t>
            </a:r>
            <a:r>
              <a:rPr lang="zh-CN" altLang="en-US" dirty="0" smtClean="0"/>
              <a:t>都是， 当前</a:t>
            </a:r>
            <a:r>
              <a:rPr lang="zh-CN" altLang="en-US" dirty="0"/>
              <a:t>输入</a:t>
            </a:r>
            <a:r>
              <a:rPr lang="zh-CN" altLang="en-US" dirty="0" smtClean="0"/>
              <a:t>结合，历史</a:t>
            </a:r>
            <a:r>
              <a:rPr lang="zh-CN" altLang="en-US" dirty="0"/>
              <a:t>信息来进行计算的，但是在</a:t>
            </a:r>
            <a:r>
              <a:rPr lang="en-US" altLang="zh-CN" dirty="0"/>
              <a:t>EMN</a:t>
            </a:r>
            <a:r>
              <a:rPr lang="zh-CN" altLang="en-US" dirty="0"/>
              <a:t>中</a:t>
            </a:r>
            <a:r>
              <a:rPr lang="zh-CN" altLang="en-US" dirty="0" smtClean="0"/>
              <a:t>，我们增设</a:t>
            </a:r>
            <a:r>
              <a:rPr lang="zh-CN" altLang="en-US" dirty="0"/>
              <a:t>了三个可学习参数，参与输入门的运算，每次将当前音符的前三个音符重新输入输入门，让相邻的信息能够记忆强化，保证从内部结构上适应音乐序列特征。</a:t>
            </a:r>
          </a:p>
        </p:txBody>
      </p:sp>
      <p:sp>
        <p:nvSpPr>
          <p:cNvPr id="4" name="灯片编号占位符 3"/>
          <p:cNvSpPr>
            <a:spLocks noGrp="1"/>
          </p:cNvSpPr>
          <p:nvPr>
            <p:ph type="sldNum" sz="quarter" idx="5"/>
          </p:nvPr>
        </p:nvSpPr>
        <p:spPr/>
        <p:txBody>
          <a:bodyPr/>
          <a:lstStyle/>
          <a:p>
            <a:fld id="{FE56B575-AC37-4446-B330-EC60BC0908AB}" type="slidenum">
              <a:rPr lang="zh-CN" altLang="en-US" smtClean="0"/>
              <a:t>26</a:t>
            </a:fld>
            <a:endParaRPr lang="zh-CN" altLang="en-US"/>
          </a:p>
        </p:txBody>
      </p:sp>
    </p:spTree>
    <p:extLst>
      <p:ext uri="{BB962C8B-B14F-4D97-AF65-F5344CB8AC3E}">
        <p14:creationId xmlns:p14="http://schemas.microsoft.com/office/powerpoint/2010/main" val="4221756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同时，在实验中我们发现，音符生成的结果重复率比较高，为此</a:t>
            </a:r>
            <a:r>
              <a:rPr lang="zh-CN" altLang="en-US" dirty="0" smtClean="0"/>
              <a:t>我们分析</a:t>
            </a:r>
            <a:r>
              <a:rPr lang="zh-CN" altLang="en-US" dirty="0"/>
              <a:t>相邻两个</a:t>
            </a:r>
            <a:r>
              <a:rPr lang="en-US" altLang="zh-CN" dirty="0" err="1"/>
              <a:t>lstm</a:t>
            </a:r>
            <a:r>
              <a:rPr lang="zh-CN" altLang="en-US" dirty="0"/>
              <a:t>状态，结果发现，在</a:t>
            </a:r>
            <a:r>
              <a:rPr lang="en-US" altLang="zh-CN" dirty="0"/>
              <a:t>LSTM</a:t>
            </a:r>
            <a:r>
              <a:rPr lang="zh-CN" altLang="en-US" dirty="0"/>
              <a:t>计算的过程中，相邻两个状态的</a:t>
            </a:r>
            <a:r>
              <a:rPr lang="en-US" altLang="zh-CN" dirty="0"/>
              <a:t>cos</a:t>
            </a:r>
            <a:r>
              <a:rPr lang="zh-CN" altLang="en-US" dirty="0"/>
              <a:t>距离快速收敛到</a:t>
            </a:r>
            <a:r>
              <a:rPr lang="en-US" altLang="zh-CN" dirty="0"/>
              <a:t>0.7</a:t>
            </a:r>
            <a:r>
              <a:rPr lang="zh-CN" altLang="en-US" dirty="0"/>
              <a:t>左右的水平，就会趋于稳定，为了限制模型朝着状态相似的方向收敛，为此，我们在损失函数上增加了</a:t>
            </a:r>
            <a:r>
              <a:rPr lang="en-US" altLang="zh-CN" dirty="0"/>
              <a:t>cos</a:t>
            </a:r>
            <a:r>
              <a:rPr lang="zh-CN" altLang="en-US" dirty="0"/>
              <a:t>距离。这两个图可以说明，在添加了</a:t>
            </a:r>
            <a:r>
              <a:rPr lang="en-US" altLang="zh-CN" dirty="0"/>
              <a:t>cos</a:t>
            </a:r>
            <a:r>
              <a:rPr lang="zh-CN" altLang="en-US" dirty="0"/>
              <a:t>距离损失函数后，对网络的精度几乎没有影响，同时又能很好的限制相邻状态的收敛</a:t>
            </a:r>
            <a:r>
              <a:rPr lang="zh-CN" altLang="en-US" dirty="0" smtClean="0"/>
              <a:t>方向，</a:t>
            </a:r>
            <a:r>
              <a:rPr lang="en-US" altLang="zh-CN" dirty="0" smtClean="0"/>
              <a:t>EMN</a:t>
            </a:r>
            <a:r>
              <a:rPr lang="zh-CN" altLang="en-US" dirty="0" smtClean="0"/>
              <a:t>是</a:t>
            </a:r>
            <a:r>
              <a:rPr lang="en-US" altLang="zh-CN" dirty="0" smtClean="0"/>
              <a:t>emu</a:t>
            </a:r>
            <a:r>
              <a:rPr lang="zh-CN" altLang="en-US" dirty="0" smtClean="0"/>
              <a:t>单元和</a:t>
            </a:r>
            <a:r>
              <a:rPr lang="en-US" altLang="zh-CN" dirty="0" smtClean="0"/>
              <a:t>cos</a:t>
            </a:r>
            <a:r>
              <a:rPr lang="zh-CN" altLang="en-US" dirty="0" smtClean="0"/>
              <a:t>损失函数的组合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56B575-AC37-4446-B330-EC60BC0908AB}" type="slidenum">
              <a:rPr lang="zh-CN" altLang="en-US" smtClean="0"/>
              <a:t>27</a:t>
            </a:fld>
            <a:endParaRPr lang="zh-CN" altLang="en-US"/>
          </a:p>
        </p:txBody>
      </p:sp>
    </p:spTree>
    <p:extLst>
      <p:ext uri="{BB962C8B-B14F-4D97-AF65-F5344CB8AC3E}">
        <p14:creationId xmlns:p14="http://schemas.microsoft.com/office/powerpoint/2010/main" val="1051467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同时我们也设计了</a:t>
            </a:r>
            <a:r>
              <a:rPr lang="en-US" altLang="zh-CN" dirty="0" smtClean="0"/>
              <a:t>attention</a:t>
            </a:r>
            <a:r>
              <a:rPr lang="zh-CN" altLang="en-US" dirty="0" smtClean="0"/>
              <a:t>模块，</a:t>
            </a:r>
            <a:r>
              <a:rPr lang="en-US" altLang="zh-CN" dirty="0" smtClean="0"/>
              <a:t>Non-local </a:t>
            </a:r>
            <a:r>
              <a:rPr lang="zh-CN" altLang="en-US" dirty="0" smtClean="0"/>
              <a:t>是一个典型的</a:t>
            </a:r>
            <a:r>
              <a:rPr lang="en-US" altLang="zh-CN" dirty="0" smtClean="0"/>
              <a:t>attention</a:t>
            </a:r>
            <a:r>
              <a:rPr lang="zh-CN" altLang="en-US" dirty="0" smtClean="0"/>
              <a:t>模型，通过计算当前位置与其它各个位 置的关系来决定输出的内容，在本研究中，我们采用的是一维</a:t>
            </a:r>
            <a:r>
              <a:rPr lang="en-US" altLang="zh-CN" dirty="0" smtClean="0"/>
              <a:t>non-local</a:t>
            </a:r>
            <a:r>
              <a:rPr lang="zh-CN" altLang="en-US" dirty="0" smtClean="0"/>
              <a:t>，我们采用点乘的方式来计算</a:t>
            </a:r>
            <a:r>
              <a:rPr lang="en-US" altLang="zh-CN" dirty="0" smtClean="0"/>
              <a:t>attention</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28</a:t>
            </a:fld>
            <a:endParaRPr lang="zh-CN" altLang="en-US"/>
          </a:p>
        </p:txBody>
      </p:sp>
    </p:spTree>
    <p:extLst>
      <p:ext uri="{BB962C8B-B14F-4D97-AF65-F5344CB8AC3E}">
        <p14:creationId xmlns:p14="http://schemas.microsoft.com/office/powerpoint/2010/main" val="3172185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为了验证我们模型的有效性，我们展开了一系列的实验</a:t>
            </a:r>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29</a:t>
            </a:fld>
            <a:endParaRPr lang="zh-CN" altLang="en-US"/>
          </a:p>
        </p:txBody>
      </p:sp>
    </p:spTree>
    <p:extLst>
      <p:ext uri="{BB962C8B-B14F-4D97-AF65-F5344CB8AC3E}">
        <p14:creationId xmlns:p14="http://schemas.microsoft.com/office/powerpoint/2010/main" val="544256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我们同样采用的是</a:t>
            </a:r>
            <a:r>
              <a:rPr lang="en-US" altLang="zh-CN" dirty="0" smtClean="0"/>
              <a:t>Nottingham</a:t>
            </a:r>
            <a:r>
              <a:rPr lang="zh-CN" altLang="en-US" dirty="0" smtClean="0"/>
              <a:t>数据集，格式为</a:t>
            </a:r>
            <a:r>
              <a:rPr lang="en-US" altLang="zh-CN" dirty="0" smtClean="0"/>
              <a:t>one-hot </a:t>
            </a:r>
            <a:r>
              <a:rPr lang="zh-CN" altLang="en-US" dirty="0" smtClean="0"/>
              <a:t>编码</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30</a:t>
            </a:fld>
            <a:endParaRPr lang="zh-CN" altLang="en-US"/>
          </a:p>
        </p:txBody>
      </p:sp>
    </p:spTree>
    <p:extLst>
      <p:ext uri="{BB962C8B-B14F-4D97-AF65-F5344CB8AC3E}">
        <p14:creationId xmlns:p14="http://schemas.microsoft.com/office/powerpoint/2010/main" val="77949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4</a:t>
            </a:fld>
            <a:endParaRPr lang="zh-CN" altLang="en-US"/>
          </a:p>
        </p:txBody>
      </p:sp>
    </p:spTree>
    <p:extLst>
      <p:ext uri="{BB962C8B-B14F-4D97-AF65-F5344CB8AC3E}">
        <p14:creationId xmlns:p14="http://schemas.microsoft.com/office/powerpoint/2010/main" val="3374236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我们首先确定了余弦损失函数权重，可以发现当余弦损失函数的权重为</a:t>
            </a:r>
            <a:r>
              <a:rPr lang="en-US" altLang="zh-CN" sz="1200" dirty="0" smtClean="0"/>
              <a:t>0.5</a:t>
            </a:r>
            <a:r>
              <a:rPr lang="zh-CN" altLang="en-US" sz="1200" dirty="0" smtClean="0"/>
              <a:t>时，</a:t>
            </a:r>
            <a:r>
              <a:rPr lang="en-US" altLang="zh-CN" sz="1200" dirty="0" smtClean="0"/>
              <a:t>EMN</a:t>
            </a:r>
            <a:r>
              <a:rPr lang="zh-CN" altLang="en-US" sz="1200" dirty="0" smtClean="0"/>
              <a:t>在量化指标上更加接近数据集，结合我们预实验的结果，最终确定了以</a:t>
            </a:r>
            <a:r>
              <a:rPr lang="en-US" altLang="zh-CN" sz="1200" dirty="0" smtClean="0"/>
              <a:t>0.5</a:t>
            </a:r>
            <a:r>
              <a:rPr lang="zh-CN" altLang="en-US" sz="1200" dirty="0" smtClean="0"/>
              <a:t>作为</a:t>
            </a:r>
            <a:r>
              <a:rPr lang="en-US" altLang="zh-CN" sz="1200" dirty="0" err="1" smtClean="0"/>
              <a:t>emn</a:t>
            </a:r>
            <a:r>
              <a:rPr lang="zh-CN" altLang="en-US" sz="1200" dirty="0" smtClean="0"/>
              <a:t>在</a:t>
            </a:r>
            <a:r>
              <a:rPr lang="en-US" altLang="zh-CN" sz="1200" dirty="0" smtClean="0"/>
              <a:t>Nottingham</a:t>
            </a:r>
            <a:r>
              <a:rPr lang="zh-CN" altLang="en-US" sz="1200" dirty="0" smtClean="0"/>
              <a:t>数据集上的权重。</a:t>
            </a:r>
          </a:p>
          <a:p>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31</a:t>
            </a:fld>
            <a:endParaRPr lang="zh-CN" altLang="en-US"/>
          </a:p>
        </p:txBody>
      </p:sp>
    </p:spTree>
    <p:extLst>
      <p:ext uri="{BB962C8B-B14F-4D97-AF65-F5344CB8AC3E}">
        <p14:creationId xmlns:p14="http://schemas.microsoft.com/office/powerpoint/2010/main" val="2774381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在模型的客观指标评价上，本</a:t>
            </a:r>
            <a:r>
              <a:rPr lang="zh-CN" altLang="en-US" dirty="0"/>
              <a:t>次实验进行了多个比较，其中 </a:t>
            </a:r>
            <a:r>
              <a:rPr lang="en-US" altLang="zh-CN" dirty="0"/>
              <a:t>dataset</a:t>
            </a:r>
            <a:r>
              <a:rPr lang="zh-CN" altLang="en-US" dirty="0"/>
              <a:t>为数据集的量化指标，</a:t>
            </a:r>
            <a:r>
              <a:rPr lang="en-US" altLang="zh-CN" dirty="0"/>
              <a:t>baseline</a:t>
            </a:r>
            <a:r>
              <a:rPr lang="zh-CN" altLang="en-US" dirty="0"/>
              <a:t>为</a:t>
            </a:r>
            <a:r>
              <a:rPr lang="en-US" altLang="zh-CN" dirty="0"/>
              <a:t>LSTM</a:t>
            </a:r>
            <a:r>
              <a:rPr lang="zh-CN" altLang="en-US" dirty="0"/>
              <a:t>，</a:t>
            </a:r>
            <a:r>
              <a:rPr lang="en-US" altLang="zh-CN" dirty="0"/>
              <a:t>cos0.5</a:t>
            </a:r>
            <a:r>
              <a:rPr lang="zh-CN" altLang="en-US" dirty="0" smtClean="0"/>
              <a:t>为 </a:t>
            </a:r>
            <a:r>
              <a:rPr lang="en-US" altLang="zh-CN" dirty="0" err="1" smtClean="0"/>
              <a:t>cosloss</a:t>
            </a:r>
            <a:r>
              <a:rPr lang="zh-CN" altLang="en-US" dirty="0" smtClean="0"/>
              <a:t>权重为</a:t>
            </a:r>
            <a:r>
              <a:rPr lang="en-US" altLang="zh-CN" dirty="0" smtClean="0"/>
              <a:t>0.5</a:t>
            </a:r>
            <a:r>
              <a:rPr lang="zh-CN" altLang="en-US" dirty="0" smtClean="0"/>
              <a:t>时</a:t>
            </a:r>
            <a:r>
              <a:rPr lang="zh-CN" altLang="en-US" baseline="0" dirty="0" smtClean="0"/>
              <a:t> </a:t>
            </a:r>
            <a:r>
              <a:rPr lang="en-US" altLang="zh-CN" dirty="0" smtClean="0"/>
              <a:t>EMN</a:t>
            </a:r>
            <a:r>
              <a:rPr lang="zh-CN" altLang="en-US" dirty="0" smtClean="0"/>
              <a:t>的</a:t>
            </a:r>
            <a:r>
              <a:rPr lang="zh-CN" altLang="en-US" dirty="0"/>
              <a:t>客观指标，</a:t>
            </a:r>
            <a:r>
              <a:rPr lang="en-US" altLang="zh-CN" dirty="0" smtClean="0"/>
              <a:t>nonlocal</a:t>
            </a:r>
            <a:r>
              <a:rPr lang="zh-CN" altLang="en-US" dirty="0" smtClean="0"/>
              <a:t>下方</a:t>
            </a:r>
            <a:r>
              <a:rPr lang="zh-CN" altLang="en-US" dirty="0"/>
              <a:t>都是</a:t>
            </a:r>
            <a:r>
              <a:rPr lang="en-US" altLang="zh-CN" dirty="0"/>
              <a:t>nonlocal</a:t>
            </a:r>
            <a:r>
              <a:rPr lang="zh-CN" altLang="en-US" dirty="0"/>
              <a:t>和</a:t>
            </a:r>
            <a:r>
              <a:rPr lang="en-US" altLang="zh-CN" dirty="0"/>
              <a:t>LSTM</a:t>
            </a:r>
            <a:r>
              <a:rPr lang="zh-CN" altLang="en-US" dirty="0"/>
              <a:t>不同组合方式，可以发现，通过这样设置后，</a:t>
            </a:r>
            <a:r>
              <a:rPr lang="en-US" altLang="zh-CN" dirty="0"/>
              <a:t>EMN</a:t>
            </a:r>
            <a:r>
              <a:rPr lang="zh-CN" altLang="en-US" dirty="0"/>
              <a:t>在小节音符数和音乐前后</a:t>
            </a:r>
            <a:r>
              <a:rPr lang="zh-CN" altLang="en-US" dirty="0" smtClean="0"/>
              <a:t>相关性的总体评分上</a:t>
            </a:r>
            <a:r>
              <a:rPr lang="zh-CN" altLang="en-US" dirty="0"/>
              <a:t>都要好于其它模型</a:t>
            </a:r>
          </a:p>
        </p:txBody>
      </p:sp>
      <p:sp>
        <p:nvSpPr>
          <p:cNvPr id="4" name="灯片编号占位符 3"/>
          <p:cNvSpPr>
            <a:spLocks noGrp="1"/>
          </p:cNvSpPr>
          <p:nvPr>
            <p:ph type="sldNum" sz="quarter" idx="5"/>
          </p:nvPr>
        </p:nvSpPr>
        <p:spPr/>
        <p:txBody>
          <a:bodyPr/>
          <a:lstStyle/>
          <a:p>
            <a:fld id="{FE56B575-AC37-4446-B330-EC60BC0908AB}" type="slidenum">
              <a:rPr lang="zh-CN" altLang="en-US" smtClean="0"/>
              <a:t>32</a:t>
            </a:fld>
            <a:endParaRPr lang="zh-CN" altLang="en-US"/>
          </a:p>
        </p:txBody>
      </p:sp>
    </p:spTree>
    <p:extLst>
      <p:ext uri="{BB962C8B-B14F-4D97-AF65-F5344CB8AC3E}">
        <p14:creationId xmlns:p14="http://schemas.microsoft.com/office/powerpoint/2010/main" val="3922788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我们统计了当前</a:t>
            </a:r>
            <a:r>
              <a:rPr lang="en-US" altLang="zh-CN" dirty="0" err="1" smtClean="0"/>
              <a:t>emn</a:t>
            </a:r>
            <a:r>
              <a:rPr lang="zh-CN" altLang="en-US" dirty="0" smtClean="0"/>
              <a:t>和</a:t>
            </a:r>
            <a:r>
              <a:rPr lang="en-US" altLang="zh-CN" dirty="0" err="1" smtClean="0"/>
              <a:t>lstm</a:t>
            </a:r>
            <a:r>
              <a:rPr lang="zh-CN" altLang="en-US" dirty="0" smtClean="0"/>
              <a:t>的</a:t>
            </a:r>
            <a:r>
              <a:rPr lang="en-US" altLang="zh-CN" dirty="0" smtClean="0"/>
              <a:t>525</a:t>
            </a:r>
            <a:r>
              <a:rPr lang="zh-CN" altLang="en-US" dirty="0" smtClean="0"/>
              <a:t>首</a:t>
            </a:r>
            <a:r>
              <a:rPr lang="en-US" altLang="zh-CN" dirty="0" smtClean="0"/>
              <a:t>70</a:t>
            </a:r>
            <a:r>
              <a:rPr lang="zh-CN" altLang="en-US" dirty="0" smtClean="0"/>
              <a:t>音符长的</a:t>
            </a:r>
            <a:r>
              <a:rPr lang="en-US" altLang="zh-CN" dirty="0" smtClean="0"/>
              <a:t>midi</a:t>
            </a:r>
            <a:r>
              <a:rPr lang="zh-CN" altLang="en-US" smtClean="0"/>
              <a:t>生成结果，在</a:t>
            </a:r>
            <a:r>
              <a:rPr lang="zh-CN" altLang="en-US" dirty="0"/>
              <a:t>音符的分布上，可以看到</a:t>
            </a:r>
            <a:r>
              <a:rPr lang="en-US" altLang="zh-CN" dirty="0"/>
              <a:t>EMN</a:t>
            </a:r>
            <a:r>
              <a:rPr lang="zh-CN" altLang="en-US" dirty="0"/>
              <a:t>相对</a:t>
            </a:r>
            <a:r>
              <a:rPr lang="en-US" altLang="zh-CN" dirty="0"/>
              <a:t>LSTM</a:t>
            </a:r>
            <a:r>
              <a:rPr lang="zh-CN" altLang="en-US" dirty="0"/>
              <a:t>，在分布上更为均匀，直观也可以看出</a:t>
            </a:r>
            <a:r>
              <a:rPr lang="en-US" altLang="zh-CN" dirty="0" err="1"/>
              <a:t>emn</a:t>
            </a:r>
            <a:r>
              <a:rPr lang="zh-CN" altLang="en-US" dirty="0"/>
              <a:t>的分布比</a:t>
            </a:r>
            <a:r>
              <a:rPr lang="en-US" altLang="zh-CN" dirty="0"/>
              <a:t>LSTM</a:t>
            </a:r>
            <a:r>
              <a:rPr lang="zh-CN" altLang="en-US" dirty="0"/>
              <a:t>更接近数据集，同时，我们采用</a:t>
            </a:r>
            <a:r>
              <a:rPr lang="en-US" altLang="zh-CN" dirty="0" err="1"/>
              <a:t>wassertein</a:t>
            </a:r>
            <a:r>
              <a:rPr lang="zh-CN" altLang="en-US" dirty="0"/>
              <a:t>距离来测量两个模型与数据</a:t>
            </a:r>
            <a:r>
              <a:rPr lang="zh-CN" altLang="en-US" dirty="0" smtClean="0"/>
              <a:t>集分布的</a:t>
            </a:r>
            <a:r>
              <a:rPr lang="zh-CN" altLang="en-US" dirty="0"/>
              <a:t>距离，发现</a:t>
            </a:r>
            <a:r>
              <a:rPr lang="en-US" altLang="zh-CN" dirty="0"/>
              <a:t>EMN</a:t>
            </a:r>
            <a:r>
              <a:rPr lang="zh-CN" altLang="en-US" dirty="0"/>
              <a:t>在分布的距离表现比</a:t>
            </a:r>
            <a:r>
              <a:rPr lang="en-US" altLang="zh-CN" dirty="0"/>
              <a:t>LSTM</a:t>
            </a:r>
            <a:r>
              <a:rPr lang="zh-CN" altLang="en-US" dirty="0"/>
              <a:t>更好，这表明通过添加三个可学习参数和添加余弦损失函数的方式可以有效提升生成音乐的多样性</a:t>
            </a:r>
          </a:p>
        </p:txBody>
      </p:sp>
      <p:sp>
        <p:nvSpPr>
          <p:cNvPr id="4" name="灯片编号占位符 3"/>
          <p:cNvSpPr>
            <a:spLocks noGrp="1"/>
          </p:cNvSpPr>
          <p:nvPr>
            <p:ph type="sldNum" sz="quarter" idx="5"/>
          </p:nvPr>
        </p:nvSpPr>
        <p:spPr/>
        <p:txBody>
          <a:bodyPr/>
          <a:lstStyle/>
          <a:p>
            <a:fld id="{FE56B575-AC37-4446-B330-EC60BC0908AB}" type="slidenum">
              <a:rPr lang="zh-CN" altLang="en-US" smtClean="0"/>
              <a:t>33</a:t>
            </a:fld>
            <a:endParaRPr lang="zh-CN" altLang="en-US"/>
          </a:p>
        </p:txBody>
      </p:sp>
    </p:spTree>
    <p:extLst>
      <p:ext uri="{BB962C8B-B14F-4D97-AF65-F5344CB8AC3E}">
        <p14:creationId xmlns:p14="http://schemas.microsoft.com/office/powerpoint/2010/main" val="2987277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下面展示一下我们的实验结果</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34</a:t>
            </a:fld>
            <a:endParaRPr lang="zh-CN" altLang="en-US"/>
          </a:p>
        </p:txBody>
      </p:sp>
    </p:spTree>
    <p:extLst>
      <p:ext uri="{BB962C8B-B14F-4D97-AF65-F5344CB8AC3E}">
        <p14:creationId xmlns:p14="http://schemas.microsoft.com/office/powerpoint/2010/main" val="10845826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本研究邀请了二十四名志愿者参与了实验结果评估，包括</a:t>
            </a:r>
            <a:r>
              <a:rPr lang="en-US" altLang="zh-CN" dirty="0" smtClean="0"/>
              <a:t>10</a:t>
            </a:r>
            <a:r>
              <a:rPr lang="zh-CN" altLang="en-US" dirty="0" smtClean="0"/>
              <a:t>名音乐爱好者和</a:t>
            </a:r>
            <a:r>
              <a:rPr lang="en-US" altLang="zh-CN" dirty="0" smtClean="0"/>
              <a:t>14</a:t>
            </a:r>
            <a:r>
              <a:rPr lang="zh-CN" altLang="en-US" dirty="0" smtClean="0"/>
              <a:t>名普通听众。 </a:t>
            </a:r>
            <a:endParaRPr lang="en-US" altLang="zh-CN" dirty="0" smtClean="0"/>
          </a:p>
          <a:p>
            <a:r>
              <a:rPr lang="zh-CN" altLang="en-US" dirty="0" smtClean="0"/>
              <a:t>实验内容包括 音乐可听性， 音乐风格一致性两个指标的评价</a:t>
            </a:r>
            <a:endParaRPr lang="en-US" altLang="zh-CN" dirty="0" smtClean="0"/>
          </a:p>
          <a:p>
            <a:r>
              <a:rPr lang="zh-CN" altLang="en-US" dirty="0" smtClean="0"/>
              <a:t>这</a:t>
            </a:r>
            <a:r>
              <a:rPr lang="zh-CN" altLang="en-US" dirty="0"/>
              <a:t>是我们的问卷设计，实验设置中，文件夹中</a:t>
            </a:r>
            <a:r>
              <a:rPr lang="en-US" altLang="zh-CN" dirty="0"/>
              <a:t>1</a:t>
            </a:r>
            <a:r>
              <a:rPr lang="zh-CN" altLang="en-US" dirty="0"/>
              <a:t>存放的是循环神经网络生成的音乐，文件夹</a:t>
            </a:r>
            <a:r>
              <a:rPr lang="en-US" altLang="zh-CN" dirty="0"/>
              <a:t>2</a:t>
            </a:r>
            <a:r>
              <a:rPr lang="zh-CN" altLang="en-US" dirty="0"/>
              <a:t>中存放的是</a:t>
            </a:r>
            <a:r>
              <a:rPr lang="en-US" altLang="zh-CN" dirty="0"/>
              <a:t>EMN</a:t>
            </a:r>
            <a:r>
              <a:rPr lang="zh-CN" altLang="en-US" dirty="0"/>
              <a:t>生成的音乐，另外还有一个十首数据集中的音乐放在文件夹</a:t>
            </a:r>
            <a:r>
              <a:rPr lang="en-US" altLang="zh-CN" dirty="0"/>
              <a:t>dataset</a:t>
            </a:r>
            <a:r>
              <a:rPr lang="zh-CN" altLang="en-US" dirty="0"/>
              <a:t>中。</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56B575-AC37-4446-B330-EC60BC0908AB}" type="slidenum">
              <a:rPr lang="zh-CN" altLang="en-US" smtClean="0"/>
              <a:t>35</a:t>
            </a:fld>
            <a:endParaRPr lang="zh-CN" altLang="en-US"/>
          </a:p>
        </p:txBody>
      </p:sp>
    </p:spTree>
    <p:extLst>
      <p:ext uri="{BB962C8B-B14F-4D97-AF65-F5344CB8AC3E}">
        <p14:creationId xmlns:p14="http://schemas.microsoft.com/office/powerpoint/2010/main" val="2846663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从我们的主观评价结果来看，在风格一致性评分</a:t>
            </a:r>
            <a:r>
              <a:rPr lang="zh-CN" altLang="en-US" dirty="0"/>
              <a:t>结果上，无论是音乐爱好者还是普通听众，</a:t>
            </a:r>
            <a:r>
              <a:rPr lang="zh-CN" altLang="en-US" dirty="0" smtClean="0"/>
              <a:t>对</a:t>
            </a:r>
            <a:r>
              <a:rPr lang="en-US" altLang="zh-CN" dirty="0" smtClean="0"/>
              <a:t>EMN</a:t>
            </a:r>
            <a:r>
              <a:rPr lang="zh-CN" altLang="en-US" dirty="0" smtClean="0"/>
              <a:t>的</a:t>
            </a:r>
            <a:r>
              <a:rPr lang="zh-CN" altLang="en-US" dirty="0"/>
              <a:t>评分都要</a:t>
            </a:r>
            <a:r>
              <a:rPr lang="zh-CN" altLang="en-US" dirty="0" smtClean="0"/>
              <a:t>优于</a:t>
            </a:r>
            <a:r>
              <a:rPr lang="en-US" altLang="zh-CN" dirty="0" smtClean="0"/>
              <a:t>LSTM</a:t>
            </a:r>
            <a:r>
              <a:rPr lang="zh-CN" altLang="en-US" dirty="0" smtClean="0"/>
              <a:t>，</a:t>
            </a:r>
            <a:r>
              <a:rPr lang="zh-CN" altLang="en-US" dirty="0"/>
              <a:t>而在</a:t>
            </a:r>
            <a:r>
              <a:rPr lang="zh-CN" altLang="en-US" dirty="0" smtClean="0"/>
              <a:t>音乐可听性的</a:t>
            </a:r>
            <a:r>
              <a:rPr lang="zh-CN" altLang="en-US" dirty="0"/>
              <a:t>整体评分上，也</a:t>
            </a:r>
            <a:r>
              <a:rPr lang="zh-CN" altLang="en-US" dirty="0" smtClean="0"/>
              <a:t>是</a:t>
            </a:r>
            <a:r>
              <a:rPr lang="en-US" altLang="zh-CN" dirty="0" smtClean="0"/>
              <a:t>EMN</a:t>
            </a:r>
            <a:r>
              <a:rPr lang="zh-CN" altLang="en-US" dirty="0" smtClean="0"/>
              <a:t>的</a:t>
            </a:r>
            <a:r>
              <a:rPr lang="zh-CN" altLang="en-US" dirty="0"/>
              <a:t>表现</a:t>
            </a:r>
            <a:r>
              <a:rPr lang="zh-CN" altLang="en-US" dirty="0" smtClean="0"/>
              <a:t>优于</a:t>
            </a:r>
            <a:r>
              <a:rPr lang="en-US" altLang="zh-CN" dirty="0" smtClean="0"/>
              <a:t>LSTM</a:t>
            </a:r>
            <a:r>
              <a:rPr lang="zh-CN" altLang="en-US" dirty="0" smtClean="0"/>
              <a:t>。</a:t>
            </a:r>
            <a:r>
              <a:rPr lang="zh-CN" altLang="en-US" dirty="0"/>
              <a:t>因而从模型整体的生成效果，可以</a:t>
            </a:r>
            <a:r>
              <a:rPr lang="zh-CN" altLang="en-US" dirty="0" smtClean="0"/>
              <a:t>得到</a:t>
            </a:r>
            <a:r>
              <a:rPr lang="en-US" altLang="zh-CN" dirty="0" smtClean="0"/>
              <a:t>EMN</a:t>
            </a:r>
            <a:r>
              <a:rPr lang="zh-CN" altLang="en-US" dirty="0" smtClean="0"/>
              <a:t>优于</a:t>
            </a:r>
            <a:r>
              <a:rPr lang="en-US" altLang="zh-CN" dirty="0" smtClean="0"/>
              <a:t>LSTM</a:t>
            </a:r>
            <a:r>
              <a:rPr lang="zh-CN" altLang="en-US" dirty="0" smtClean="0"/>
              <a:t>，</a:t>
            </a:r>
            <a:r>
              <a:rPr lang="zh-CN" altLang="en-US" dirty="0"/>
              <a:t>验证了通过添加三个可学习</a:t>
            </a:r>
            <a:r>
              <a:rPr lang="zh-CN" altLang="en-US" dirty="0" smtClean="0"/>
              <a:t>参数，和</a:t>
            </a:r>
            <a:r>
              <a:rPr lang="zh-CN" altLang="en-US" dirty="0"/>
              <a:t>添加余弦损失函数的</a:t>
            </a:r>
            <a:r>
              <a:rPr lang="zh-CN" altLang="en-US" dirty="0" smtClean="0"/>
              <a:t>方式，可以</a:t>
            </a:r>
            <a:r>
              <a:rPr lang="zh-CN" altLang="en-US" dirty="0"/>
              <a:t>有效提升音乐生成的质量。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56B575-AC37-4446-B330-EC60BC0908AB}" type="slidenum">
              <a:rPr lang="zh-CN" altLang="en-US" smtClean="0"/>
              <a:t>36</a:t>
            </a:fld>
            <a:endParaRPr lang="zh-CN" altLang="en-US"/>
          </a:p>
        </p:txBody>
      </p:sp>
    </p:spTree>
    <p:extLst>
      <p:ext uri="{BB962C8B-B14F-4D97-AF65-F5344CB8AC3E}">
        <p14:creationId xmlns:p14="http://schemas.microsoft.com/office/powerpoint/2010/main" val="2169453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本章中，我们围绕了智能体展开了实验，主要做了两个内容，</a:t>
            </a:r>
            <a:r>
              <a:rPr lang="en-US" altLang="zh-CN" dirty="0" smtClean="0"/>
              <a:t>1 </a:t>
            </a:r>
            <a:r>
              <a:rPr lang="zh-CN" altLang="en-US" dirty="0" smtClean="0"/>
              <a:t>提出了</a:t>
            </a:r>
            <a:r>
              <a:rPr lang="en-US" altLang="zh-CN" dirty="0" smtClean="0"/>
              <a:t>emu</a:t>
            </a:r>
            <a:r>
              <a:rPr lang="zh-CN" altLang="en-US" dirty="0" smtClean="0"/>
              <a:t>记忆增强单元，</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在输入门中增设三个参数，以保证对当前输入的前三个音符强化记忆</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 2. </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在损失函数中设置余弦损失函数，避免模型朝着状态相似的方向收敛；</a:t>
            </a:r>
            <a:endParaRPr lang="zh-CN" alt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最后通过实验证明，</a:t>
            </a:r>
            <a:r>
              <a:rPr lang="en-US" altLang="zh-CN" sz="1200"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EMN</a:t>
            </a:r>
            <a:r>
              <a:rPr lang="zh-CN" altLang="en-US" sz="1200"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智能体不仅</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能够提升音乐小节的连续性，改善音乐的整体性，</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还提升生成结果的多样性。</a:t>
            </a:r>
            <a:endPar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rtl="0"/>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37</a:t>
            </a:fld>
            <a:endParaRPr lang="zh-CN" altLang="en-US"/>
          </a:p>
        </p:txBody>
      </p:sp>
    </p:spTree>
    <p:extLst>
      <p:ext uri="{BB962C8B-B14F-4D97-AF65-F5344CB8AC3E}">
        <p14:creationId xmlns:p14="http://schemas.microsoft.com/office/powerpoint/2010/main" val="3024462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下面介绍我们的模型融合比较</a:t>
            </a:r>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38</a:t>
            </a:fld>
            <a:endParaRPr lang="zh-CN" altLang="en-US"/>
          </a:p>
        </p:txBody>
      </p:sp>
    </p:spTree>
    <p:extLst>
      <p:ext uri="{BB962C8B-B14F-4D97-AF65-F5344CB8AC3E}">
        <p14:creationId xmlns:p14="http://schemas.microsoft.com/office/powerpoint/2010/main" val="8551602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en-US" dirty="0"/>
              <a:t>为了验证先前工作的有效性，在本章中，我们</a:t>
            </a:r>
            <a:r>
              <a:rPr lang="zh-CN" altLang="en-US" dirty="0" smtClean="0"/>
              <a:t>将强化</a:t>
            </a:r>
            <a:r>
              <a:rPr lang="zh-CN" altLang="en-US" dirty="0"/>
              <a:t>学习的智能体替换为</a:t>
            </a:r>
            <a:r>
              <a:rPr lang="en-US" altLang="zh-CN" dirty="0"/>
              <a:t>EMN</a:t>
            </a:r>
            <a:r>
              <a:rPr lang="zh-CN" altLang="en-US" dirty="0"/>
              <a:t>，奖励函数替换为多尺度奖励函数</a:t>
            </a:r>
            <a:r>
              <a:rPr lang="zh-CN" altLang="en-US" dirty="0" smtClean="0"/>
              <a:t>，提出了一种</a:t>
            </a:r>
            <a:r>
              <a:rPr lang="zh-CN" altLang="en-US" sz="1200" b="1" dirty="0" smtClean="0">
                <a:latin typeface="微软雅黑" panose="020B0503020204020204" pitchFamily="34" charset="-122"/>
                <a:ea typeface="微软雅黑" panose="020B0503020204020204" pitchFamily="34" charset="-122"/>
              </a:rPr>
              <a:t>基于强化学习的单音轨、同风格音乐生成框架，</a:t>
            </a:r>
            <a:r>
              <a:rPr lang="zh-CN" altLang="en-US" dirty="0" smtClean="0"/>
              <a:t>接下来</a:t>
            </a:r>
            <a:r>
              <a:rPr lang="zh-CN" altLang="en-US" dirty="0"/>
              <a:t>介绍实验部分。</a:t>
            </a:r>
          </a:p>
        </p:txBody>
      </p:sp>
      <p:sp>
        <p:nvSpPr>
          <p:cNvPr id="4" name="灯片编号占位符 3"/>
          <p:cNvSpPr>
            <a:spLocks noGrp="1"/>
          </p:cNvSpPr>
          <p:nvPr>
            <p:ph type="sldNum" sz="quarter" idx="10"/>
          </p:nvPr>
        </p:nvSpPr>
        <p:spPr/>
        <p:txBody>
          <a:bodyPr/>
          <a:lstStyle/>
          <a:p>
            <a:fld id="{FE56B575-AC37-4446-B330-EC60BC0908AB}" type="slidenum">
              <a:rPr lang="zh-CN" altLang="en-US" smtClean="0"/>
              <a:t>39</a:t>
            </a:fld>
            <a:endParaRPr lang="zh-CN" altLang="en-US"/>
          </a:p>
        </p:txBody>
      </p:sp>
    </p:spTree>
    <p:extLst>
      <p:ext uri="{BB962C8B-B14F-4D97-AF65-F5344CB8AC3E}">
        <p14:creationId xmlns:p14="http://schemas.microsoft.com/office/powerpoint/2010/main" val="1555570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en-US" dirty="0" smtClean="0"/>
              <a:t>从客观指标评价结果来看</a:t>
            </a:r>
            <a:r>
              <a:rPr lang="zh-CN" altLang="en-US" dirty="0"/>
              <a:t>，当生成序列变长时，在每小节音符数指标下，</a:t>
            </a:r>
            <a:r>
              <a:rPr lang="en-US" altLang="zh-CN" dirty="0"/>
              <a:t>RLTUNER</a:t>
            </a:r>
            <a:r>
              <a:rPr lang="zh-CN" altLang="en-US" dirty="0"/>
              <a:t>和</a:t>
            </a:r>
            <a:r>
              <a:rPr lang="en-US" altLang="zh-CN" dirty="0"/>
              <a:t>RE-RLTUNER</a:t>
            </a:r>
            <a:r>
              <a:rPr lang="zh-CN" altLang="en-US" dirty="0"/>
              <a:t>表现效果偏差，说明在针对</a:t>
            </a:r>
            <a:r>
              <a:rPr lang="en-US" altLang="zh-CN" dirty="0"/>
              <a:t>LSTM</a:t>
            </a:r>
            <a:r>
              <a:rPr lang="zh-CN" altLang="en-US" dirty="0"/>
              <a:t>的智能体 生成 长时间序列的音乐生成任务中，随着智能体的执行动作不断朝着奖励函数给予的方向靠近，和原先生成结果偏向于</a:t>
            </a:r>
            <a:r>
              <a:rPr lang="en-US" altLang="zh-CN" dirty="0"/>
              <a:t>0</a:t>
            </a:r>
            <a:r>
              <a:rPr lang="zh-CN" altLang="en-US" dirty="0"/>
              <a:t>的情况相比，可能是</a:t>
            </a:r>
            <a:r>
              <a:rPr lang="zh-CN" altLang="en-US" dirty="0" smtClean="0"/>
              <a:t>由于训练次数致使模型</a:t>
            </a:r>
            <a:r>
              <a:rPr lang="zh-CN" altLang="en-US" dirty="0"/>
              <a:t>在每个音符选择的概率更加平滑，导致音符较为</a:t>
            </a:r>
            <a:r>
              <a:rPr lang="zh-CN" altLang="en-US" dirty="0" smtClean="0"/>
              <a:t>集聚；相比之下</a:t>
            </a:r>
            <a:r>
              <a:rPr lang="en-US" altLang="zh-CN" dirty="0" smtClean="0"/>
              <a:t>LSTM</a:t>
            </a:r>
            <a:r>
              <a:rPr lang="zh-CN" altLang="en-US" dirty="0" smtClean="0"/>
              <a:t>和</a:t>
            </a:r>
            <a:r>
              <a:rPr lang="en-US" altLang="zh-CN" dirty="0"/>
              <a:t>EMN</a:t>
            </a:r>
            <a:r>
              <a:rPr lang="zh-CN" altLang="en-US" dirty="0"/>
              <a:t>在结果表现上相对稳定，这可能是其没有受到外部因素的影响，而通过将</a:t>
            </a:r>
            <a:r>
              <a:rPr lang="en-US" altLang="zh-CN" dirty="0" smtClean="0"/>
              <a:t>EMN </a:t>
            </a:r>
            <a:r>
              <a:rPr lang="zh-CN" altLang="en-US" dirty="0" smtClean="0"/>
              <a:t>和</a:t>
            </a:r>
            <a:r>
              <a:rPr lang="en-US" altLang="zh-CN" dirty="0" smtClean="0"/>
              <a:t>RE-RLTUNER </a:t>
            </a:r>
            <a:r>
              <a:rPr lang="zh-CN" altLang="en-US" dirty="0" smtClean="0"/>
              <a:t>奖励函数 组件融合后，</a:t>
            </a:r>
            <a:r>
              <a:rPr lang="zh-CN" altLang="en-US" dirty="0"/>
              <a:t>其结果在每小节音符数上更接近数据集，在音乐的前后相关性上， 模型融合之后的效果相对</a:t>
            </a:r>
            <a:r>
              <a:rPr lang="zh-CN" altLang="en-US" dirty="0" smtClean="0"/>
              <a:t>于</a:t>
            </a:r>
            <a:r>
              <a:rPr lang="en-US" altLang="zh-CN" dirty="0" err="1" smtClean="0"/>
              <a:t>lstm</a:t>
            </a:r>
            <a:r>
              <a:rPr lang="zh-CN" altLang="en-US" dirty="0" smtClean="0"/>
              <a:t>和</a:t>
            </a:r>
            <a:r>
              <a:rPr lang="en-US" altLang="zh-CN" dirty="0" err="1" smtClean="0"/>
              <a:t>emn</a:t>
            </a:r>
            <a:r>
              <a:rPr lang="zh-CN" altLang="en-US" dirty="0" smtClean="0"/>
              <a:t>也有</a:t>
            </a:r>
            <a:r>
              <a:rPr lang="zh-CN" altLang="en-US" dirty="0"/>
              <a:t>领先，这意味着其在音乐生成时结合音乐多尺度结构信息后，会在前后关系上更注重音乐整体性。</a:t>
            </a:r>
          </a:p>
        </p:txBody>
      </p:sp>
      <p:sp>
        <p:nvSpPr>
          <p:cNvPr id="4" name="灯片编号占位符 3"/>
          <p:cNvSpPr>
            <a:spLocks noGrp="1"/>
          </p:cNvSpPr>
          <p:nvPr>
            <p:ph type="sldNum" sz="quarter" idx="10"/>
          </p:nvPr>
        </p:nvSpPr>
        <p:spPr/>
        <p:txBody>
          <a:bodyPr/>
          <a:lstStyle/>
          <a:p>
            <a:fld id="{FE56B575-AC37-4446-B330-EC60BC0908AB}" type="slidenum">
              <a:rPr lang="zh-CN" altLang="en-US" smtClean="0"/>
              <a:t>40</a:t>
            </a:fld>
            <a:endParaRPr lang="zh-CN" altLang="en-US"/>
          </a:p>
        </p:txBody>
      </p:sp>
    </p:spTree>
    <p:extLst>
      <p:ext uri="{BB962C8B-B14F-4D97-AF65-F5344CB8AC3E}">
        <p14:creationId xmlns:p14="http://schemas.microsoft.com/office/powerpoint/2010/main" val="1574413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音乐在我们的生活中是一种重要的艺术表现形式，与我们</a:t>
            </a:r>
            <a:r>
              <a:rPr lang="zh-CN" altLang="en-US" dirty="0" smtClean="0"/>
              <a:t>息息相关，</a:t>
            </a:r>
            <a:endParaRPr lang="en-US" altLang="zh-CN" dirty="0" smtClean="0"/>
          </a:p>
          <a:p>
            <a:r>
              <a:rPr lang="zh-CN" altLang="en-US" dirty="0" smtClean="0"/>
              <a:t>随着互联网的发展，自媒体等行业对音乐的需求也日益增大；</a:t>
            </a:r>
            <a:endParaRPr lang="en-US" altLang="zh-CN" dirty="0" smtClean="0"/>
          </a:p>
          <a:p>
            <a:r>
              <a:rPr lang="zh-CN" altLang="en-US" dirty="0" smtClean="0"/>
              <a:t>在</a:t>
            </a:r>
            <a:r>
              <a:rPr lang="zh-CN" altLang="en-US" dirty="0"/>
              <a:t>音乐创作过程中，往往少不了碎片式的启发</a:t>
            </a:r>
            <a:endParaRPr lang="en-US" altLang="zh-CN" dirty="0"/>
          </a:p>
          <a:p>
            <a:r>
              <a:rPr lang="zh-CN" altLang="en-US" dirty="0"/>
              <a:t>在健康领域，音乐治疗作为康复治疗的辅助手段，</a:t>
            </a:r>
            <a:r>
              <a:rPr lang="zh-CN" altLang="en-US" dirty="0" smtClean="0"/>
              <a:t>在各</a:t>
            </a:r>
            <a:r>
              <a:rPr lang="zh-CN" altLang="en-US" dirty="0"/>
              <a:t>大医院得到了越来越多的</a:t>
            </a:r>
            <a:r>
              <a:rPr lang="zh-CN" altLang="en-US" dirty="0" smtClean="0"/>
              <a:t>认可；</a:t>
            </a:r>
            <a:endParaRPr lang="en-US" altLang="zh-CN" dirty="0" smtClean="0"/>
          </a:p>
          <a:p>
            <a:r>
              <a:rPr lang="zh-CN" altLang="en-US" dirty="0" smtClean="0"/>
              <a:t>在</a:t>
            </a:r>
            <a:r>
              <a:rPr lang="zh-CN" altLang="en-US" dirty="0"/>
              <a:t>教育领域，音乐具有特殊的审美教育功能</a:t>
            </a:r>
            <a:r>
              <a:rPr lang="zh-CN" altLang="en-US" dirty="0" smtClean="0"/>
              <a:t>，是各</a:t>
            </a:r>
            <a:r>
              <a:rPr lang="zh-CN" altLang="en-US" dirty="0"/>
              <a:t>阶段的</a:t>
            </a:r>
            <a:r>
              <a:rPr lang="zh-CN" altLang="en-US" dirty="0" smtClean="0"/>
              <a:t>教育中对学生非常</a:t>
            </a:r>
            <a:r>
              <a:rPr lang="zh-CN" altLang="en-US" dirty="0"/>
              <a:t>重要的一部分。</a:t>
            </a:r>
            <a:endParaRPr lang="en-US" altLang="zh-CN" dirty="0"/>
          </a:p>
          <a:p>
            <a:r>
              <a:rPr lang="zh-CN" altLang="en-US" dirty="0" smtClean="0"/>
              <a:t>从右图可以看到，我国的数字音乐市场规模也在迅速增长</a:t>
            </a:r>
            <a:endParaRPr lang="en-US" altLang="zh-CN" dirty="0" smtClean="0"/>
          </a:p>
          <a:p>
            <a:r>
              <a:rPr lang="zh-CN" altLang="en-US" dirty="0" smtClean="0"/>
              <a:t>以上</a:t>
            </a:r>
            <a:r>
              <a:rPr lang="zh-CN" altLang="en-US" dirty="0"/>
              <a:t>等等都说明音乐在社会生活中发挥着重要作用。</a:t>
            </a:r>
            <a:endParaRPr lang="en-US" altLang="zh-CN" dirty="0"/>
          </a:p>
          <a:p>
            <a:r>
              <a:rPr lang="zh-CN" altLang="en-US" dirty="0"/>
              <a:t>然而专业的音乐创作需要极强的音乐理论和创作启发，这导致音乐创作具有很高的门槛，为此</a:t>
            </a:r>
            <a:r>
              <a:rPr lang="zh-CN" altLang="en-US" dirty="0" smtClean="0"/>
              <a:t>研究出一种成本</a:t>
            </a:r>
            <a:r>
              <a:rPr lang="zh-CN" altLang="en-US" dirty="0"/>
              <a:t>低，创新强的音乐自动生成技术是必不可少的。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56B575-AC37-4446-B330-EC60BC0908AB}" type="slidenum">
              <a:rPr lang="zh-CN" altLang="en-US" smtClean="0"/>
              <a:t>5</a:t>
            </a:fld>
            <a:endParaRPr lang="zh-CN" altLang="en-US"/>
          </a:p>
        </p:txBody>
      </p:sp>
    </p:spTree>
    <p:extLst>
      <p:ext uri="{BB962C8B-B14F-4D97-AF65-F5344CB8AC3E}">
        <p14:creationId xmlns:p14="http://schemas.microsoft.com/office/powerpoint/2010/main" val="21095691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下面来听一下我们的模型结果。</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41</a:t>
            </a:fld>
            <a:endParaRPr lang="zh-CN" altLang="en-US"/>
          </a:p>
        </p:txBody>
      </p:sp>
    </p:spTree>
    <p:extLst>
      <p:ext uri="{BB962C8B-B14F-4D97-AF65-F5344CB8AC3E}">
        <p14:creationId xmlns:p14="http://schemas.microsoft.com/office/powerpoint/2010/main" val="1484458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在我们的主观评价实验中，本研究邀请了</a:t>
            </a:r>
            <a:r>
              <a:rPr lang="en-US" altLang="zh-CN" dirty="0" smtClean="0"/>
              <a:t>16</a:t>
            </a:r>
            <a:r>
              <a:rPr lang="zh-CN" altLang="en-US" dirty="0" smtClean="0"/>
              <a:t>名志愿者参与了实验结果测试，包括</a:t>
            </a:r>
            <a:r>
              <a:rPr lang="en-US" altLang="zh-CN" dirty="0" smtClean="0"/>
              <a:t>5</a:t>
            </a:r>
            <a:r>
              <a:rPr lang="zh-CN" altLang="en-US" dirty="0" smtClean="0"/>
              <a:t>名音乐爱好者和</a:t>
            </a:r>
            <a:r>
              <a:rPr lang="en-US" altLang="zh-CN" dirty="0" smtClean="0"/>
              <a:t>11</a:t>
            </a:r>
            <a:r>
              <a:rPr lang="zh-CN" altLang="en-US" dirty="0" smtClean="0"/>
              <a:t>名普通听众。实验内容包括；</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音乐可听性和音乐风格的一致性两个指标。</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dirty="0" smtClean="0"/>
              <a:t>这</a:t>
            </a:r>
            <a:r>
              <a:rPr lang="zh-CN" altLang="en-US" dirty="0"/>
              <a:t>是我们的问卷设计，实验设置中，文件夹中</a:t>
            </a:r>
            <a:r>
              <a:rPr lang="en-US" altLang="zh-CN" dirty="0"/>
              <a:t>1</a:t>
            </a:r>
            <a:r>
              <a:rPr lang="zh-CN" altLang="en-US" dirty="0"/>
              <a:t>存放的</a:t>
            </a:r>
            <a:r>
              <a:rPr lang="zh-CN" altLang="en-US" dirty="0" smtClean="0"/>
              <a:t>是</a:t>
            </a:r>
            <a:r>
              <a:rPr lang="en-US" altLang="zh-CN" dirty="0" smtClean="0"/>
              <a:t>LSTM</a:t>
            </a:r>
            <a:r>
              <a:rPr lang="zh-CN" altLang="en-US" dirty="0" smtClean="0"/>
              <a:t>生成</a:t>
            </a:r>
            <a:r>
              <a:rPr lang="zh-CN" altLang="en-US" dirty="0"/>
              <a:t>的音乐，文件夹</a:t>
            </a:r>
            <a:r>
              <a:rPr lang="en-US" altLang="zh-CN" dirty="0"/>
              <a:t>2</a:t>
            </a:r>
            <a:r>
              <a:rPr lang="zh-CN" altLang="en-US" dirty="0"/>
              <a:t>中存放的是</a:t>
            </a:r>
            <a:r>
              <a:rPr lang="en-US" altLang="zh-CN" dirty="0"/>
              <a:t>EMN</a:t>
            </a:r>
            <a:r>
              <a:rPr lang="zh-CN" altLang="en-US" dirty="0"/>
              <a:t>生成的音乐</a:t>
            </a:r>
            <a:r>
              <a:rPr lang="zh-CN" altLang="en-US" dirty="0" smtClean="0"/>
              <a:t>，文件夹</a:t>
            </a:r>
            <a:r>
              <a:rPr lang="en-US" altLang="zh-CN" dirty="0" smtClean="0"/>
              <a:t>3</a:t>
            </a:r>
            <a:r>
              <a:rPr lang="zh-CN" altLang="en-US" dirty="0" smtClean="0"/>
              <a:t>存放的是</a:t>
            </a:r>
            <a:r>
              <a:rPr lang="en-US" altLang="zh-CN" dirty="0" smtClean="0"/>
              <a:t>non-local</a:t>
            </a:r>
            <a:r>
              <a:rPr lang="zh-CN" altLang="en-US" dirty="0" smtClean="0"/>
              <a:t>生成的音乐，文件夹</a:t>
            </a:r>
            <a:r>
              <a:rPr lang="en-US" altLang="zh-CN" dirty="0" smtClean="0"/>
              <a:t>4</a:t>
            </a:r>
            <a:r>
              <a:rPr lang="zh-CN" altLang="en-US" dirty="0" smtClean="0"/>
              <a:t>存在的是模型融合后的结果。</a:t>
            </a:r>
            <a:endParaRPr lang="zh-CN" altLang="en-US"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E56B575-AC37-4446-B330-EC60BC0908AB}" type="slidenum">
              <a:rPr lang="zh-CN" altLang="en-US" smtClean="0"/>
              <a:t>42</a:t>
            </a:fld>
            <a:endParaRPr lang="zh-CN" altLang="en-US"/>
          </a:p>
        </p:txBody>
      </p:sp>
    </p:spTree>
    <p:extLst>
      <p:ext uri="{BB962C8B-B14F-4D97-AF65-F5344CB8AC3E}">
        <p14:creationId xmlns:p14="http://schemas.microsoft.com/office/powerpoint/2010/main" val="3994295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从主观评分结果</a:t>
            </a:r>
            <a:r>
              <a:rPr lang="zh-CN" altLang="en-US" dirty="0"/>
              <a:t>来看，</a:t>
            </a:r>
            <a:r>
              <a:rPr lang="en-US" altLang="zh-CN" dirty="0" err="1"/>
              <a:t>emn</a:t>
            </a:r>
            <a:r>
              <a:rPr lang="zh-CN" altLang="en-US" dirty="0"/>
              <a:t>在普通听众群体得分较高，领先于其他模型，结合实际生成</a:t>
            </a:r>
            <a:r>
              <a:rPr lang="zh-CN" altLang="en-US" dirty="0" smtClean="0"/>
              <a:t>结果，</a:t>
            </a:r>
            <a:r>
              <a:rPr lang="zh-CN" altLang="en-US" dirty="0"/>
              <a:t>这可能是由于</a:t>
            </a:r>
            <a:r>
              <a:rPr lang="en-US" altLang="zh-CN" dirty="0"/>
              <a:t>EMN</a:t>
            </a:r>
            <a:r>
              <a:rPr lang="zh-CN" altLang="en-US" dirty="0"/>
              <a:t>较为轻松欢快的旋律导致普通</a:t>
            </a:r>
            <a:r>
              <a:rPr lang="zh-CN" altLang="en-US" dirty="0" smtClean="0"/>
              <a:t>听众更</a:t>
            </a:r>
            <a:r>
              <a:rPr lang="zh-CN" altLang="en-US" dirty="0"/>
              <a:t>容易选择</a:t>
            </a:r>
            <a:r>
              <a:rPr lang="en-US" altLang="zh-CN" dirty="0" err="1"/>
              <a:t>emn</a:t>
            </a:r>
            <a:r>
              <a:rPr lang="zh-CN" altLang="en-US" dirty="0"/>
              <a:t>；</a:t>
            </a:r>
            <a:r>
              <a:rPr lang="en-US" altLang="zh-CN" dirty="0"/>
              <a:t>nonlocal</a:t>
            </a:r>
            <a:r>
              <a:rPr lang="zh-CN" altLang="en-US" dirty="0"/>
              <a:t>表现中规中矩；</a:t>
            </a:r>
            <a:r>
              <a:rPr lang="zh-CN" altLang="en-US" dirty="0" smtClean="0"/>
              <a:t>而在模型</a:t>
            </a:r>
            <a:r>
              <a:rPr lang="zh-CN" altLang="en-US" dirty="0"/>
              <a:t>融合（</a:t>
            </a:r>
            <a:r>
              <a:rPr lang="en-US" altLang="zh-CN" dirty="0"/>
              <a:t>model Integer</a:t>
            </a:r>
            <a:r>
              <a:rPr lang="zh-CN" altLang="en-US" dirty="0"/>
              <a:t>）后的主观</a:t>
            </a:r>
            <a:r>
              <a:rPr lang="zh-CN" altLang="en-US" dirty="0" smtClean="0"/>
              <a:t>评分上，从音乐风格相似程度来看，在</a:t>
            </a:r>
            <a:r>
              <a:rPr lang="en-US" altLang="zh-CN" dirty="0" smtClean="0"/>
              <a:t>EMN</a:t>
            </a:r>
            <a:r>
              <a:rPr lang="zh-CN" altLang="en-US" dirty="0" smtClean="0"/>
              <a:t>经过</a:t>
            </a:r>
            <a:r>
              <a:rPr lang="en-US" altLang="zh-CN" dirty="0" smtClean="0"/>
              <a:t>LDA</a:t>
            </a:r>
            <a:r>
              <a:rPr lang="zh-CN" altLang="en-US" dirty="0" smtClean="0"/>
              <a:t>多尺度奖励函数优化后，生成结果在风格得到了较小损失，可能是由于奖励函数的结构信息在智能体学习上得到体现的结果。从可听性来分析，模型融合后，音乐</a:t>
            </a:r>
            <a:r>
              <a:rPr lang="zh-CN" altLang="en-US" dirty="0"/>
              <a:t>爱好者和普通听众结果差异较大，本研究回访了参与实验的音乐爱好者，结合其选择理由，得出了在音乐级数进行中，相对于其它三个模型，模型融合后的表现使得音乐级数进行更为</a:t>
            </a:r>
            <a:r>
              <a:rPr lang="zh-CN" altLang="en-US" dirty="0" smtClean="0"/>
              <a:t>流畅；</a:t>
            </a:r>
            <a:r>
              <a:rPr lang="zh-CN" altLang="en-US" dirty="0"/>
              <a:t>另外从音乐的协和性来看，融合后的表现更为出众</a:t>
            </a:r>
            <a:r>
              <a:rPr lang="zh-CN" altLang="en-US" dirty="0" smtClean="0"/>
              <a:t>。结合</a:t>
            </a:r>
            <a:r>
              <a:rPr lang="zh-CN" altLang="en-US" dirty="0"/>
              <a:t>上述分析，可以认为在模型融合后，模型以较小的风格损失得到了在小节之间</a:t>
            </a:r>
            <a:r>
              <a:rPr lang="zh-CN" altLang="en-US" dirty="0" smtClean="0"/>
              <a:t>的流畅建模</a:t>
            </a:r>
            <a:r>
              <a:rPr lang="zh-CN" altLang="en-US" dirty="0"/>
              <a:t>能力。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43</a:t>
            </a:fld>
            <a:endParaRPr lang="zh-CN" altLang="en-US"/>
          </a:p>
        </p:txBody>
      </p:sp>
    </p:spTree>
    <p:extLst>
      <p:ext uri="{BB962C8B-B14F-4D97-AF65-F5344CB8AC3E}">
        <p14:creationId xmlns:p14="http://schemas.microsoft.com/office/powerpoint/2010/main" val="990704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本章提出了一种</a:t>
            </a:r>
            <a:r>
              <a:rPr lang="zh-CN" altLang="en-US" sz="1200" b="1" dirty="0" smtClean="0">
                <a:latin typeface="微软雅黑" panose="020B0503020204020204" pitchFamily="34" charset="-122"/>
                <a:ea typeface="微软雅黑" panose="020B0503020204020204" pitchFamily="34" charset="-122"/>
              </a:rPr>
              <a:t>基于强化学习的单音轨、同风格音乐生成框架，发现在组件融合后，</a:t>
            </a:r>
            <a:r>
              <a:rPr lang="zh-CN" altLang="en-US" sz="1200" dirty="0" smtClean="0">
                <a:latin typeface="微软雅黑" panose="020B0503020204020204" pitchFamily="34" charset="-122"/>
                <a:ea typeface="微软雅黑" panose="020B0503020204020204" pitchFamily="34" charset="-122"/>
              </a:rPr>
              <a:t>模型结果在客观指标上能得到较大优化，主观上在略微丢失风格信息后会提升模型小节之间的建模能力。</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44</a:t>
            </a:fld>
            <a:endParaRPr lang="zh-CN" altLang="en-US"/>
          </a:p>
        </p:txBody>
      </p:sp>
    </p:spTree>
    <p:extLst>
      <p:ext uri="{BB962C8B-B14F-4D97-AF65-F5344CB8AC3E}">
        <p14:creationId xmlns:p14="http://schemas.microsoft.com/office/powerpoint/2010/main" val="3856912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总结与展望</a:t>
            </a:r>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45</a:t>
            </a:fld>
            <a:endParaRPr lang="zh-CN" altLang="en-US"/>
          </a:p>
        </p:txBody>
      </p:sp>
    </p:spTree>
    <p:extLst>
      <p:ext uri="{BB962C8B-B14F-4D97-AF65-F5344CB8AC3E}">
        <p14:creationId xmlns:p14="http://schemas.microsoft.com/office/powerpoint/2010/main" val="2146889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本研究主要做了三个方面的内容，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首先，我们做的是奖励函数的优化：提出了一种基于</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主题模型的多尺度强化学习建模方法，通过对音乐的不同粒度进行</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聚类提取，结合循环神经网络对音乐主题进行建模，使智能体学习到了音乐的结构特征。</a:t>
            </a:r>
            <a:endPar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然后，我们在智能体的优化上做了进一步的研究：对</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在音乐生成任务上进行了适配性改造。通过添加余弦损失函数和向记忆门增设三个参数的方式提高了音乐的生成质量。</a:t>
            </a:r>
            <a:endPar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最后，我们提出了通用的强化学习框架：在基于强化学习技术的音乐生成任务上做了进一步探索，实现了乐理结构与智能体学习的有效融合。</a:t>
            </a:r>
          </a:p>
          <a:p>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46</a:t>
            </a:fld>
            <a:endParaRPr lang="zh-CN" altLang="en-US"/>
          </a:p>
        </p:txBody>
      </p:sp>
    </p:spTree>
    <p:extLst>
      <p:ext uri="{BB962C8B-B14F-4D97-AF65-F5344CB8AC3E}">
        <p14:creationId xmlns:p14="http://schemas.microsoft.com/office/powerpoint/2010/main" val="1915214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本研究针对音乐生成领域围绕强化学习技术展开，分别对音乐生成的智能体和奖励函数进行了优化，虽然取得了一定的成绩，但是目前的工作仍然还需改进。改进的方向主要有以下几点：</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微软雅黑" panose="020B0503020204020204" pitchFamily="34" charset="-122"/>
                <a:ea typeface="微软雅黑" panose="020B0503020204020204" pitchFamily="34" charset="-122"/>
              </a:rPr>
              <a:t>1. </a:t>
            </a:r>
            <a:r>
              <a:rPr lang="zh-CN" altLang="en-US" dirty="0" smtClean="0">
                <a:latin typeface="微软雅黑" panose="020B0503020204020204" pitchFamily="34" charset="-122"/>
                <a:ea typeface="微软雅黑" panose="020B0503020204020204" pitchFamily="34" charset="-122"/>
              </a:rPr>
              <a:t>本文研究的都为单轨音乐，在未来，可以围绕着如何多轨建模，多轨主题的特征维度更大，建模难度也更大。</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微软雅黑" panose="020B0503020204020204" pitchFamily="34" charset="-122"/>
                <a:ea typeface="微软雅黑" panose="020B0503020204020204" pitchFamily="34" charset="-122"/>
              </a:rPr>
              <a:t>2. </a:t>
            </a:r>
            <a:r>
              <a:rPr lang="zh-CN" altLang="en-US" dirty="0" smtClean="0">
                <a:latin typeface="微软雅黑" panose="020B0503020204020204" pitchFamily="34" charset="-122"/>
                <a:ea typeface="微软雅黑" panose="020B0503020204020204" pitchFamily="34" charset="-122"/>
              </a:rPr>
              <a:t>当前的强化学习方法不可胜数，本文都是基于</a:t>
            </a:r>
            <a:r>
              <a:rPr lang="en-US" altLang="zh-CN" dirty="0" smtClean="0">
                <a:latin typeface="微软雅黑" panose="020B0503020204020204" pitchFamily="34" charset="-122"/>
                <a:ea typeface="微软雅黑" panose="020B0503020204020204" pitchFamily="34" charset="-122"/>
              </a:rPr>
              <a:t>DQN</a:t>
            </a:r>
            <a:r>
              <a:rPr lang="zh-CN" altLang="en-US" dirty="0" smtClean="0">
                <a:latin typeface="微软雅黑" panose="020B0503020204020204" pitchFamily="34" charset="-122"/>
                <a:ea typeface="微软雅黑" panose="020B0503020204020204" pitchFamily="34" charset="-122"/>
              </a:rPr>
              <a:t>进行讨论的，还有诸多例如</a:t>
            </a:r>
            <a:r>
              <a:rPr lang="en-US" altLang="zh-CN" dirty="0" smtClean="0">
                <a:latin typeface="微软雅黑" panose="020B0503020204020204" pitchFamily="34" charset="-122"/>
                <a:ea typeface="微软雅黑" panose="020B0503020204020204" pitchFamily="34" charset="-122"/>
              </a:rPr>
              <a:t>AC</a:t>
            </a:r>
            <a:r>
              <a:rPr lang="zh-CN" altLang="en-US" dirty="0" smtClean="0">
                <a:latin typeface="微软雅黑" panose="020B0503020204020204" pitchFamily="34" charset="-122"/>
                <a:ea typeface="微软雅黑" panose="020B0503020204020204" pitchFamily="34" charset="-122"/>
              </a:rPr>
              <a:t>架构等强化学习方法，每种方法都有其特性。</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微软雅黑" panose="020B0503020204020204" pitchFamily="34" charset="-122"/>
                <a:ea typeface="微软雅黑" panose="020B0503020204020204" pitchFamily="34" charset="-122"/>
              </a:rPr>
              <a:t>3. </a:t>
            </a:r>
            <a:r>
              <a:rPr lang="zh-CN" altLang="en-US" dirty="0" smtClean="0">
                <a:latin typeface="微软雅黑" panose="020B0503020204020204" pitchFamily="34" charset="-122"/>
                <a:ea typeface="微软雅黑" panose="020B0503020204020204" pitchFamily="34" charset="-122"/>
              </a:rPr>
              <a:t>针对奖励函数改造，本研究的思路是寻找其音乐结构特征，现实作曲中，作曲家不仅仅考虑音乐的结构信息，还需要考虑音程信息，和弦，主音等特征，因此，在音乐奖励函数的改造上可以进一步去探索</a:t>
            </a:r>
            <a:r>
              <a:rPr lang="zh-CN" altLang="en-US" dirty="0" smtClean="0"/>
              <a:t>。</a:t>
            </a:r>
          </a:p>
          <a:p>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47</a:t>
            </a:fld>
            <a:endParaRPr lang="zh-CN" altLang="en-US"/>
          </a:p>
        </p:txBody>
      </p:sp>
    </p:spTree>
    <p:extLst>
      <p:ext uri="{BB962C8B-B14F-4D97-AF65-F5344CB8AC3E}">
        <p14:creationId xmlns:p14="http://schemas.microsoft.com/office/powerpoint/2010/main" val="23698610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能够走到今天</a:t>
            </a:r>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48</a:t>
            </a:fld>
            <a:endParaRPr lang="zh-CN" altLang="en-US"/>
          </a:p>
        </p:txBody>
      </p:sp>
    </p:spTree>
    <p:extLst>
      <p:ext uri="{BB962C8B-B14F-4D97-AF65-F5344CB8AC3E}">
        <p14:creationId xmlns:p14="http://schemas.microsoft.com/office/powerpoint/2010/main" val="1919895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49</a:t>
            </a:fld>
            <a:endParaRPr lang="zh-CN" altLang="en-US"/>
          </a:p>
        </p:txBody>
      </p:sp>
    </p:spTree>
    <p:extLst>
      <p:ext uri="{BB962C8B-B14F-4D97-AF65-F5344CB8AC3E}">
        <p14:creationId xmlns:p14="http://schemas.microsoft.com/office/powerpoint/2010/main" val="3854346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50</a:t>
            </a:fld>
            <a:endParaRPr lang="zh-CN" altLang="en-US"/>
          </a:p>
        </p:txBody>
      </p:sp>
    </p:spTree>
    <p:extLst>
      <p:ext uri="{BB962C8B-B14F-4D97-AF65-F5344CB8AC3E}">
        <p14:creationId xmlns:p14="http://schemas.microsoft.com/office/powerpoint/2010/main" val="44756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近年来</a:t>
            </a:r>
            <a:r>
              <a:rPr lang="zh-CN" altLang="zh-CN" sz="1200" kern="1200" dirty="0">
                <a:solidFill>
                  <a:schemeClr val="tx1"/>
                </a:solidFill>
                <a:effectLst/>
                <a:latin typeface="+mn-lt"/>
                <a:ea typeface="+mn-ea"/>
                <a:cs typeface="+mn-cs"/>
              </a:rPr>
              <a:t>，音乐生成已经成为一个热门的研究领域，</a:t>
            </a:r>
            <a:r>
              <a:rPr lang="zh-CN" altLang="en-US" sz="1200" kern="1200" dirty="0">
                <a:solidFill>
                  <a:schemeClr val="tx1"/>
                </a:solidFill>
                <a:effectLst/>
                <a:latin typeface="+mn-lt"/>
                <a:ea typeface="+mn-ea"/>
                <a:cs typeface="+mn-cs"/>
              </a:rPr>
              <a:t>学界和工业界</a:t>
            </a:r>
            <a:r>
              <a:rPr lang="zh-CN" altLang="zh-CN" sz="1200" kern="1200" dirty="0">
                <a:solidFill>
                  <a:schemeClr val="tx1"/>
                </a:solidFill>
                <a:effectLst/>
                <a:latin typeface="+mn-lt"/>
                <a:ea typeface="+mn-ea"/>
                <a:cs typeface="+mn-cs"/>
              </a:rPr>
              <a:t>有很多关于它的探索，如著名的</a:t>
            </a:r>
            <a:r>
              <a:rPr lang="en-US" altLang="zh-CN" sz="1200" kern="1200" dirty="0" err="1">
                <a:solidFill>
                  <a:schemeClr val="tx1"/>
                </a:solidFill>
                <a:effectLst/>
                <a:latin typeface="+mn-lt"/>
                <a:ea typeface="+mn-ea"/>
                <a:cs typeface="+mn-cs"/>
              </a:rPr>
              <a:t>MUSENet</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musegan</a:t>
            </a:r>
            <a:r>
              <a:rPr lang="zh-CN" altLang="zh-CN" sz="1200" kern="1200" dirty="0">
                <a:solidFill>
                  <a:schemeClr val="tx1"/>
                </a:solidFill>
                <a:effectLst/>
                <a:latin typeface="+mn-lt"/>
                <a:ea typeface="+mn-ea"/>
                <a:cs typeface="+mn-cs"/>
              </a:rPr>
              <a:t>、谷歌的</a:t>
            </a:r>
            <a:r>
              <a:rPr lang="en-US" altLang="zh-CN" sz="1200" kern="1200" dirty="0">
                <a:solidFill>
                  <a:schemeClr val="tx1"/>
                </a:solidFill>
                <a:effectLst/>
                <a:latin typeface="+mn-lt"/>
                <a:ea typeface="+mn-ea"/>
                <a:cs typeface="+mn-cs"/>
              </a:rPr>
              <a:t>magenta</a:t>
            </a:r>
            <a:r>
              <a:rPr lang="zh-CN" altLang="zh-CN" sz="1200" kern="1200" dirty="0">
                <a:solidFill>
                  <a:schemeClr val="tx1"/>
                </a:solidFill>
                <a:effectLst/>
                <a:latin typeface="+mn-lt"/>
                <a:ea typeface="+mn-ea"/>
                <a:cs typeface="+mn-cs"/>
              </a:rPr>
              <a:t>等。</a:t>
            </a:r>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6</a:t>
            </a:fld>
            <a:endParaRPr lang="zh-CN" altLang="en-US"/>
          </a:p>
        </p:txBody>
      </p:sp>
    </p:spTree>
    <p:extLst>
      <p:ext uri="{BB962C8B-B14F-4D97-AF65-F5344CB8AC3E}">
        <p14:creationId xmlns:p14="http://schemas.microsoft.com/office/powerpoint/2010/main" val="3627517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51</a:t>
            </a:fld>
            <a:endParaRPr lang="zh-CN" altLang="en-US"/>
          </a:p>
        </p:txBody>
      </p:sp>
    </p:spTree>
    <p:extLst>
      <p:ext uri="{BB962C8B-B14F-4D97-AF65-F5344CB8AC3E}">
        <p14:creationId xmlns:p14="http://schemas.microsoft.com/office/powerpoint/2010/main" val="1634391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早在</a:t>
            </a:r>
            <a:r>
              <a:rPr lang="en-US" altLang="zh-CN" dirty="0"/>
              <a:t>17</a:t>
            </a:r>
            <a:r>
              <a:rPr lang="zh-CN" altLang="en-US" dirty="0"/>
              <a:t>世纪中期，就有以摇骰子的方式的音乐自动生成技术，随着统计学科的发展 ，以马尔科夫链方式的自动生成方法进一步推进了音乐生成算法的研究，到了</a:t>
            </a:r>
            <a:r>
              <a:rPr lang="en-US" altLang="zh-CN" dirty="0"/>
              <a:t>21</a:t>
            </a:r>
            <a:r>
              <a:rPr lang="zh-CN" altLang="en-US" dirty="0"/>
              <a:t>世纪初，出现了以</a:t>
            </a:r>
            <a:r>
              <a:rPr lang="en-US" altLang="zh-CN" dirty="0"/>
              <a:t>RNN</a:t>
            </a:r>
            <a:r>
              <a:rPr lang="zh-CN" altLang="en-US" dirty="0"/>
              <a:t>模型为主流的音乐生成算法，</a:t>
            </a:r>
            <a:r>
              <a:rPr lang="en-US" altLang="zh-CN" dirty="0"/>
              <a:t>2021</a:t>
            </a:r>
            <a:r>
              <a:rPr lang="zh-CN" altLang="en-US" dirty="0"/>
              <a:t>年，</a:t>
            </a:r>
            <a:r>
              <a:rPr lang="en-US" altLang="zh-CN" dirty="0" err="1"/>
              <a:t>openAI</a:t>
            </a:r>
            <a:r>
              <a:rPr lang="zh-CN" altLang="en-US" dirty="0"/>
              <a:t>团队提出了用</a:t>
            </a:r>
            <a:r>
              <a:rPr lang="en-US" altLang="zh-CN" dirty="0"/>
              <a:t>gpt-3</a:t>
            </a:r>
            <a:r>
              <a:rPr lang="zh-CN" altLang="en-US" dirty="0"/>
              <a:t>生成高保真音乐。</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FE56B575-AC37-4446-B330-EC60BC0908AB}" type="slidenum">
              <a:rPr lang="zh-CN" altLang="en-US" smtClean="0"/>
              <a:t>52</a:t>
            </a:fld>
            <a:endParaRPr lang="zh-CN" altLang="en-US"/>
          </a:p>
        </p:txBody>
      </p:sp>
    </p:spTree>
    <p:extLst>
      <p:ext uri="{BB962C8B-B14F-4D97-AF65-F5344CB8AC3E}">
        <p14:creationId xmlns:p14="http://schemas.microsoft.com/office/powerpoint/2010/main" val="188414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当前音乐生成技术主要分为三种， </a:t>
            </a:r>
            <a:r>
              <a:rPr lang="zh-CN" altLang="en-US" dirty="0" smtClean="0"/>
              <a:t>第一种，语言模型</a:t>
            </a:r>
            <a:r>
              <a:rPr lang="zh-CN" altLang="en-US" dirty="0"/>
              <a:t>类，其原理是将音符类比成语言序列，以语言模型的方式去生成音乐</a:t>
            </a:r>
            <a:r>
              <a:rPr lang="zh-CN" altLang="en-US" dirty="0" smtClean="0"/>
              <a:t>，然而音乐</a:t>
            </a:r>
            <a:r>
              <a:rPr lang="zh-CN" altLang="en-US" dirty="0"/>
              <a:t>往往是长</a:t>
            </a:r>
            <a:r>
              <a:rPr lang="zh-CN" altLang="en-US" dirty="0" smtClean="0"/>
              <a:t>时间序列 并且</a:t>
            </a:r>
            <a:r>
              <a:rPr lang="zh-CN" altLang="en-US" dirty="0"/>
              <a:t>分布稀疏，音乐每个细节之间具有高度的相关性</a:t>
            </a:r>
            <a:r>
              <a:rPr lang="zh-CN" altLang="en-US" dirty="0" smtClean="0"/>
              <a:t>，音乐</a:t>
            </a:r>
            <a:r>
              <a:rPr lang="zh-CN" altLang="en-US" dirty="0"/>
              <a:t>前后具有很强的</a:t>
            </a:r>
            <a:r>
              <a:rPr lang="zh-CN" altLang="en-US" dirty="0" smtClean="0"/>
              <a:t>相似性，这对</a:t>
            </a:r>
            <a:r>
              <a:rPr lang="zh-CN" altLang="en-US" dirty="0"/>
              <a:t>语言模型构建提出了巨大的挑战。</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 第二种</a:t>
            </a:r>
            <a:r>
              <a:rPr lang="zh-CN" altLang="en-US" dirty="0" smtClean="0"/>
              <a:t>是对抗生成网络，通过</a:t>
            </a:r>
            <a:r>
              <a:rPr lang="zh-CN" altLang="en-US" dirty="0"/>
              <a:t>生成器与鉴别器的相互博弈使生成器生成的音乐接近于真实数据</a:t>
            </a:r>
            <a:r>
              <a:rPr lang="zh-CN" altLang="en-US" dirty="0" smtClean="0"/>
              <a:t>，但对抗生成网络往往</a:t>
            </a:r>
            <a:r>
              <a:rPr lang="zh-CN" altLang="en-US" dirty="0"/>
              <a:t>以卷积神经网络作为鉴别器和生成器，只能捕捉到短时间范围的音乐特征，生成的音乐往往在片段之间割裂比较明显，并且对抗生成网络也存在难以训练的情况。</a:t>
            </a:r>
          </a:p>
          <a:p>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7</a:t>
            </a:fld>
            <a:endParaRPr lang="zh-CN" altLang="en-US"/>
          </a:p>
        </p:txBody>
      </p:sp>
    </p:spTree>
    <p:extLst>
      <p:ext uri="{BB962C8B-B14F-4D97-AF65-F5344CB8AC3E}">
        <p14:creationId xmlns:p14="http://schemas.microsoft.com/office/powerpoint/2010/main" val="966073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第三种是强化学习，强化学习作为机器学习的一个分支，不像监督学习和无监督学习那样，强化学习是一种不依赖静态数据，而是在与环境的动态交互中学习收集的经验。</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这种特质使其在</a:t>
            </a:r>
            <a:r>
              <a:rPr lang="zh-CN" altLang="zh-CN" sz="1200" kern="1200" dirty="0" smtClean="0">
                <a:solidFill>
                  <a:schemeClr val="tx1"/>
                </a:solidFill>
                <a:effectLst/>
                <a:latin typeface="+mn-lt"/>
                <a:ea typeface="+mn-ea"/>
                <a:cs typeface="+mn-cs"/>
              </a:rPr>
              <a:t>机器人、</a:t>
            </a:r>
            <a:r>
              <a:rPr lang="zh-CN" altLang="en-US" sz="1200" kern="1200" dirty="0" smtClean="0">
                <a:solidFill>
                  <a:schemeClr val="tx1"/>
                </a:solidFill>
                <a:effectLst/>
                <a:latin typeface="+mn-lt"/>
                <a:ea typeface="+mn-ea"/>
                <a:cs typeface="+mn-cs"/>
              </a:rPr>
              <a:t>人机</a:t>
            </a:r>
            <a:r>
              <a:rPr lang="zh-CN" altLang="zh-CN" sz="1200" kern="1200" dirty="0" smtClean="0">
                <a:solidFill>
                  <a:schemeClr val="tx1"/>
                </a:solidFill>
                <a:effectLst/>
                <a:latin typeface="+mn-lt"/>
                <a:ea typeface="+mn-ea"/>
                <a:cs typeface="+mn-cs"/>
              </a:rPr>
              <a:t>交互和游戏领域取得了巨大的成功。</a:t>
            </a:r>
          </a:p>
          <a:p>
            <a:pPr marL="285750" indent="-285750">
              <a:lnSpc>
                <a:spcPct val="120000"/>
              </a:lnSpc>
              <a:buFont typeface="Wingdings" panose="05000000000000000000" pitchFamily="2" charset="2"/>
              <a:buChar char="Ø"/>
            </a:pPr>
            <a:r>
              <a:rPr lang="zh-CN" altLang="zh-CN" sz="1200" dirty="0" smtClean="0">
                <a:latin typeface="微软雅黑" panose="020B0503020204020204" pitchFamily="34" charset="-122"/>
                <a:ea typeface="微软雅黑" panose="020B0503020204020204" pitchFamily="34" charset="-122"/>
              </a:rPr>
              <a:t>强化学习</a:t>
            </a:r>
            <a:r>
              <a:rPr lang="zh-CN" altLang="en-US" sz="1200" dirty="0" smtClean="0">
                <a:latin typeface="微软雅黑" panose="020B0503020204020204" pitchFamily="34" charset="-122"/>
                <a:ea typeface="微软雅黑" panose="020B0503020204020204" pitchFamily="34" charset="-122"/>
              </a:rPr>
              <a:t>这种</a:t>
            </a:r>
            <a:r>
              <a:rPr lang="zh-CN" altLang="zh-CN" sz="1200" dirty="0" smtClean="0">
                <a:latin typeface="微软雅黑" panose="020B0503020204020204" pitchFamily="34" charset="-122"/>
                <a:ea typeface="微软雅黑" panose="020B0503020204020204" pitchFamily="34" charset="-122"/>
              </a:rPr>
              <a:t>基于环境反馈的行为方式</a:t>
            </a:r>
            <a:r>
              <a:rPr lang="en-US" altLang="zh-CN" sz="1200" dirty="0" smtClean="0">
                <a:latin typeface="微软雅黑" panose="020B0503020204020204" pitchFamily="34" charset="-122"/>
                <a:ea typeface="微软雅黑" panose="020B0503020204020204" pitchFamily="34" charset="-122"/>
              </a:rPr>
              <a:t>;</a:t>
            </a:r>
            <a:r>
              <a:rPr lang="zh-CN" altLang="zh-CN" sz="1200" dirty="0" smtClean="0">
                <a:latin typeface="微软雅黑" panose="020B0503020204020204" pitchFamily="34" charset="-122"/>
                <a:ea typeface="微软雅黑" panose="020B0503020204020204" pitchFamily="34" charset="-122"/>
              </a:rPr>
              <a:t>通过与环境的不断互动</a:t>
            </a:r>
            <a:r>
              <a:rPr lang="zh-CN" altLang="en-US" sz="1200" dirty="0" smtClean="0">
                <a:latin typeface="微软雅黑" panose="020B0503020204020204" pitchFamily="34" charset="-122"/>
                <a:ea typeface="微软雅黑" panose="020B0503020204020204" pitchFamily="34" charset="-122"/>
              </a:rPr>
              <a:t>和试错</a:t>
            </a:r>
            <a:r>
              <a:rPr lang="zh-CN" altLang="zh-CN" sz="1200" dirty="0" smtClean="0">
                <a:latin typeface="微软雅黑" panose="020B0503020204020204" pitchFamily="34" charset="-122"/>
                <a:ea typeface="微软雅黑" panose="020B0503020204020204" pitchFamily="34" charset="-122"/>
              </a:rPr>
              <a:t>，达到一个特定的目标或最大化整体行动</a:t>
            </a:r>
            <a:r>
              <a:rPr lang="zh-CN" altLang="en-US" sz="1200" dirty="0" smtClean="0">
                <a:latin typeface="微软雅黑" panose="020B0503020204020204" pitchFamily="34" charset="-122"/>
                <a:ea typeface="微软雅黑" panose="020B0503020204020204" pitchFamily="34" charset="-122"/>
              </a:rPr>
              <a:t>奖励，这使得强化学习在</a:t>
            </a:r>
            <a:r>
              <a:rPr lang="zh-CN" altLang="zh-CN" sz="1200" dirty="0" smtClean="0">
                <a:latin typeface="微软雅黑" panose="020B0503020204020204" pitchFamily="34" charset="-122"/>
                <a:ea typeface="微软雅黑" panose="020B0503020204020204" pitchFamily="34" charset="-122"/>
              </a:rPr>
              <a:t>音乐生成中非常具有想象力。</a:t>
            </a:r>
            <a:endParaRPr lang="zh-CN" altLang="en-US" sz="1200"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19E0BF38-73DE-4404-8757-BEBF6176312B}" type="slidenum">
              <a:rPr lang="zh-CN" altLang="en-US" smtClean="0"/>
              <a:pPr/>
              <a:t>8</a:t>
            </a:fld>
            <a:endParaRPr lang="zh-CN" altLang="en-US"/>
          </a:p>
        </p:txBody>
      </p:sp>
    </p:spTree>
    <p:extLst>
      <p:ext uri="{BB962C8B-B14F-4D97-AF65-F5344CB8AC3E}">
        <p14:creationId xmlns:p14="http://schemas.microsoft.com/office/powerpoint/2010/main" val="193405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为了更好的理解我的工作，这里简单介绍一下强化学习；当音乐数据输入时，智能体会根据输入和当前的状态生成音符，环境会根据生成音符的好坏来给与智能体奖励，通过强化学习算法，让智能体学习根据当前状态执行奖励最大化的动作，也就是让智能体学习到如何生成奖励最大的音乐序列。</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为了探索强化学习在音乐自动作曲中的应用，本研究</a:t>
            </a:r>
            <a:r>
              <a:rPr lang="zh-CN" altLang="en-US" sz="1200" kern="1200" dirty="0" smtClean="0">
                <a:solidFill>
                  <a:schemeClr val="tx1"/>
                </a:solidFill>
                <a:effectLst/>
                <a:latin typeface="+mn-lt"/>
                <a:ea typeface="+mn-ea"/>
                <a:cs typeface="+mn-cs"/>
              </a:rPr>
              <a:t>从</a:t>
            </a:r>
            <a:r>
              <a:rPr lang="zh-CN" altLang="zh-CN" sz="1200" kern="1200" dirty="0" smtClean="0">
                <a:solidFill>
                  <a:schemeClr val="tx1"/>
                </a:solidFill>
                <a:effectLst/>
                <a:latin typeface="+mn-lt"/>
                <a:ea typeface="+mn-ea"/>
                <a:cs typeface="+mn-cs"/>
              </a:rPr>
              <a:t>以下</a:t>
            </a:r>
            <a:r>
              <a:rPr lang="zh-CN" altLang="en-US" sz="1200" kern="1200" dirty="0" smtClean="0">
                <a:solidFill>
                  <a:schemeClr val="tx1"/>
                </a:solidFill>
                <a:effectLst/>
                <a:latin typeface="+mn-lt"/>
                <a:ea typeface="+mn-ea"/>
                <a:cs typeface="+mn-cs"/>
              </a:rPr>
              <a:t>三</a:t>
            </a:r>
            <a:r>
              <a:rPr lang="zh-CN" altLang="zh-CN" sz="1200" kern="1200" dirty="0" smtClean="0">
                <a:solidFill>
                  <a:schemeClr val="tx1"/>
                </a:solidFill>
                <a:effectLst/>
                <a:latin typeface="+mn-lt"/>
                <a:ea typeface="+mn-ea"/>
                <a:cs typeface="+mn-cs"/>
              </a:rPr>
              <a:t>个方面展开：</a:t>
            </a:r>
          </a:p>
          <a:p>
            <a:pPr lvl="0"/>
            <a:r>
              <a:rPr lang="zh-CN" altLang="en-US" sz="1200" kern="1200" dirty="0" smtClean="0">
                <a:solidFill>
                  <a:schemeClr val="tx1"/>
                </a:solidFill>
                <a:effectLst/>
                <a:latin typeface="+mn-lt"/>
                <a:ea typeface="+mn-ea"/>
                <a:cs typeface="+mn-cs"/>
              </a:rPr>
              <a:t>第一，</a:t>
            </a:r>
            <a:r>
              <a:rPr lang="zh-CN" altLang="zh-CN" sz="1200" kern="1200" dirty="0" smtClean="0">
                <a:solidFill>
                  <a:schemeClr val="tx1"/>
                </a:solidFill>
                <a:effectLst/>
                <a:latin typeface="+mn-lt"/>
                <a:ea typeface="+mn-ea"/>
                <a:cs typeface="+mn-cs"/>
              </a:rPr>
              <a:t>强化</a:t>
            </a:r>
            <a:r>
              <a:rPr lang="zh-CN" altLang="zh-CN" sz="1200" kern="1200" dirty="0">
                <a:solidFill>
                  <a:schemeClr val="tx1"/>
                </a:solidFill>
                <a:effectLst/>
                <a:latin typeface="+mn-lt"/>
                <a:ea typeface="+mn-ea"/>
                <a:cs typeface="+mn-cs"/>
              </a:rPr>
              <a:t>学习奖励函数</a:t>
            </a:r>
            <a:r>
              <a:rPr lang="zh-CN" altLang="zh-CN" sz="1200" kern="1200" dirty="0" smtClean="0">
                <a:solidFill>
                  <a:schemeClr val="tx1"/>
                </a:solidFill>
                <a:effectLst/>
                <a:latin typeface="+mn-lt"/>
                <a:ea typeface="+mn-ea"/>
                <a:cs typeface="+mn-cs"/>
              </a:rPr>
              <a:t>优化</a:t>
            </a:r>
            <a:r>
              <a:rPr lang="zh-CN" altLang="en-US" sz="1200" kern="1200" dirty="0" smtClean="0">
                <a:solidFill>
                  <a:schemeClr val="tx1"/>
                </a:solidFill>
                <a:effectLst/>
                <a:latin typeface="+mn-lt"/>
                <a:ea typeface="+mn-ea"/>
                <a:cs typeface="+mn-cs"/>
              </a:rPr>
              <a:t>，从前面的介绍可以了解到奖励是整个智能体选择动作的依据，因此，探索强化学习在音乐自动作曲的应用，良好的奖励函数发挥着至关重要的作用。</a:t>
            </a:r>
            <a:endParaRPr lang="zh-CN" altLang="zh-CN" sz="1200" kern="1200" dirty="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第二， </a:t>
            </a:r>
            <a:r>
              <a:rPr lang="zh-CN" altLang="zh-CN" sz="1200" kern="1200" dirty="0" smtClean="0">
                <a:solidFill>
                  <a:schemeClr val="tx1"/>
                </a:solidFill>
                <a:effectLst/>
                <a:latin typeface="+mn-lt"/>
                <a:ea typeface="+mn-ea"/>
                <a:cs typeface="+mn-cs"/>
              </a:rPr>
              <a:t>强化</a:t>
            </a:r>
            <a:r>
              <a:rPr lang="zh-CN" altLang="zh-CN" sz="1200" kern="1200" dirty="0">
                <a:solidFill>
                  <a:schemeClr val="tx1"/>
                </a:solidFill>
                <a:effectLst/>
                <a:latin typeface="+mn-lt"/>
                <a:ea typeface="+mn-ea"/>
                <a:cs typeface="+mn-cs"/>
              </a:rPr>
              <a:t>学习智能体</a:t>
            </a:r>
            <a:r>
              <a:rPr lang="zh-CN" altLang="zh-CN" sz="1200" kern="1200" dirty="0" smtClean="0">
                <a:solidFill>
                  <a:schemeClr val="tx1"/>
                </a:solidFill>
                <a:effectLst/>
                <a:latin typeface="+mn-lt"/>
                <a:ea typeface="+mn-ea"/>
                <a:cs typeface="+mn-cs"/>
              </a:rPr>
              <a:t>优化</a:t>
            </a:r>
            <a:r>
              <a:rPr lang="zh-CN" altLang="en-US" sz="1200" kern="1200" dirty="0" smtClean="0">
                <a:solidFill>
                  <a:schemeClr val="tx1"/>
                </a:solidFill>
                <a:effectLst/>
                <a:latin typeface="+mn-lt"/>
                <a:ea typeface="+mn-ea"/>
                <a:cs typeface="+mn-cs"/>
              </a:rPr>
              <a:t>，智能体的建模能力直接决定了整个模型的好坏，为此，本研究会对智能体进行研究；</a:t>
            </a:r>
            <a:endParaRPr lang="en-US" altLang="zh-CN" sz="1200" kern="1200" dirty="0" smtClean="0">
              <a:solidFill>
                <a:schemeClr val="tx1"/>
              </a:solidFill>
              <a:effectLst/>
              <a:latin typeface="+mn-lt"/>
              <a:ea typeface="+mn-ea"/>
              <a:cs typeface="+mn-cs"/>
            </a:endParaRPr>
          </a:p>
          <a:p>
            <a:pPr lvl="0"/>
            <a:r>
              <a:rPr lang="zh-CN" altLang="en-US" dirty="0" smtClean="0"/>
              <a:t>第三，基于</a:t>
            </a:r>
            <a:r>
              <a:rPr lang="zh-CN" altLang="zh-CN" dirty="0"/>
              <a:t>强化学习</a:t>
            </a:r>
            <a:r>
              <a:rPr lang="zh-CN" altLang="en-US" dirty="0"/>
              <a:t>音乐生成</a:t>
            </a:r>
            <a:r>
              <a:rPr lang="zh-CN" altLang="en-US" dirty="0" smtClean="0"/>
              <a:t>框架，奖励函数和智能体优化过后，我们将探索一种新的强化学习音乐生成框架。</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E56B575-AC37-4446-B330-EC60BC0908AB}" type="slidenum">
              <a:rPr lang="zh-CN" altLang="en-US" smtClean="0"/>
              <a:t>9</a:t>
            </a:fld>
            <a:endParaRPr lang="zh-CN" altLang="en-US"/>
          </a:p>
        </p:txBody>
      </p:sp>
    </p:spTree>
    <p:extLst>
      <p:ext uri="{BB962C8B-B14F-4D97-AF65-F5344CB8AC3E}">
        <p14:creationId xmlns:p14="http://schemas.microsoft.com/office/powerpoint/2010/main" val="2961956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首先来介绍我的奖励函数优化模块</a:t>
            </a:r>
            <a:endParaRPr lang="zh-CN" altLang="en-US" dirty="0"/>
          </a:p>
        </p:txBody>
      </p:sp>
      <p:sp>
        <p:nvSpPr>
          <p:cNvPr id="4" name="灯片编号占位符 3"/>
          <p:cNvSpPr>
            <a:spLocks noGrp="1"/>
          </p:cNvSpPr>
          <p:nvPr>
            <p:ph type="sldNum" sz="quarter" idx="5"/>
          </p:nvPr>
        </p:nvSpPr>
        <p:spPr/>
        <p:txBody>
          <a:bodyPr/>
          <a:lstStyle/>
          <a:p>
            <a:fld id="{19E0BF38-73DE-4404-8757-BEBF6176312B}" type="slidenum">
              <a:rPr lang="zh-CN" altLang="en-US" smtClean="0"/>
              <a:pPr/>
              <a:t>10</a:t>
            </a:fld>
            <a:endParaRPr lang="zh-CN" altLang="en-US"/>
          </a:p>
        </p:txBody>
      </p:sp>
    </p:spTree>
    <p:extLst>
      <p:ext uri="{BB962C8B-B14F-4D97-AF65-F5344CB8AC3E}">
        <p14:creationId xmlns:p14="http://schemas.microsoft.com/office/powerpoint/2010/main" val="1482036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7" name="图片 6">
            <a:extLst>
              <a:ext uri="{FF2B5EF4-FFF2-40B4-BE49-F238E27FC236}">
                <a16:creationId xmlns:a16="http://schemas.microsoft.com/office/drawing/2014/main" xmlns="" id="{E188001F-822D-421D-8D38-88C8624C3A3D}"/>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7" name="图片 6">
            <a:extLst>
              <a:ext uri="{FF2B5EF4-FFF2-40B4-BE49-F238E27FC236}">
                <a16:creationId xmlns:a16="http://schemas.microsoft.com/office/drawing/2014/main" xmlns="" id="{30654864-9C61-48B4-B1F1-5A0301294643}"/>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lvl1pPr>
              <a:defRPr>
                <a:latin typeface="黑体" pitchFamily="49" charset="-122"/>
                <a:ea typeface="黑体" pitchFamily="49" charset="-122"/>
                <a:cs typeface="碳化硅大黑体"/>
              </a:defRPr>
            </a:lvl1pPr>
          </a:lstStyle>
          <a:p>
            <a:pPr>
              <a:defRPr/>
            </a:pPr>
            <a:endParaRPr lang="zh-CN" altLang="en-US">
              <a:solidFill>
                <a:prstClr val="black"/>
              </a:solidFill>
            </a:endParaRPr>
          </a:p>
        </p:txBody>
      </p:sp>
      <p:sp>
        <p:nvSpPr>
          <p:cNvPr id="5" name="页脚占位符 4"/>
          <p:cNvSpPr>
            <a:spLocks noGrp="1"/>
          </p:cNvSpPr>
          <p:nvPr>
            <p:ph type="ftr" sz="quarter" idx="11"/>
          </p:nvPr>
        </p:nvSpPr>
        <p:spPr>
          <a:xfrm>
            <a:off x="4176184" y="6492876"/>
            <a:ext cx="3860800" cy="365125"/>
          </a:xfrm>
          <a:prstGeom prst="rect">
            <a:avLst/>
          </a:prstGeom>
        </p:spPr>
        <p:txBody>
          <a:bodyPr/>
          <a:lstStyle>
            <a:lvl1pPr>
              <a:defRPr>
                <a:latin typeface="黑体" pitchFamily="49" charset="-122"/>
                <a:ea typeface="黑体" pitchFamily="49" charset="-122"/>
                <a:cs typeface="碳化硅大黑体"/>
              </a:defRPr>
            </a:lvl1pPr>
          </a:lstStyle>
          <a:p>
            <a:pPr>
              <a:defRPr/>
            </a:pPr>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12559883-0329-4A63-8D69-0641EC01B6E6}" type="slidenum">
              <a:rPr lang="zh-CN" altLang="en-US">
                <a:solidFill>
                  <a:prstClr val="black"/>
                </a:solidFill>
              </a:rPr>
              <a:pPr>
                <a:defRPr/>
              </a:pPr>
              <a:t>‹#›</a:t>
            </a:fld>
            <a:endParaRPr lang="zh-CN" altLang="en-US">
              <a:solidFill>
                <a:prstClr val="black"/>
              </a:solidFill>
            </a:endParaRPr>
          </a:p>
        </p:txBody>
      </p:sp>
      <p:pic>
        <p:nvPicPr>
          <p:cNvPr id="7" name="图片 6">
            <a:extLst>
              <a:ext uri="{FF2B5EF4-FFF2-40B4-BE49-F238E27FC236}">
                <a16:creationId xmlns:a16="http://schemas.microsoft.com/office/drawing/2014/main" xmlns="" id="{2199841D-F421-449B-A8D1-A599927AFB96}"/>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日期占位符 2"/>
          <p:cNvSpPr>
            <a:spLocks noGrp="1"/>
          </p:cNvSpPr>
          <p:nvPr>
            <p:ph type="dt" sz="half" idx="10"/>
          </p:nvPr>
        </p:nvSpPr>
        <p:spPr>
          <a:xfrm>
            <a:off x="609600" y="6356351"/>
            <a:ext cx="2844800" cy="365125"/>
          </a:xfrm>
          <a:prstGeom prst="rect">
            <a:avLst/>
          </a:prstGeom>
        </p:spPr>
        <p:txBody>
          <a:bodyPr/>
          <a:lstStyle>
            <a:lvl1pPr>
              <a:defRPr/>
            </a:lvl1pPr>
          </a:lstStyle>
          <a:p>
            <a:pPr>
              <a:defRPr/>
            </a:pPr>
            <a:endParaRPr lang="en-US" altLang="zh-CN"/>
          </a:p>
        </p:txBody>
      </p:sp>
      <p:sp>
        <p:nvSpPr>
          <p:cNvPr id="3" name="页脚占位符 3"/>
          <p:cNvSpPr>
            <a:spLocks noGrp="1"/>
          </p:cNvSpPr>
          <p:nvPr>
            <p:ph type="ftr" sz="quarter" idx="11"/>
          </p:nvPr>
        </p:nvSpPr>
        <p:spPr>
          <a:xfrm>
            <a:off x="4176184" y="6492876"/>
            <a:ext cx="3860800" cy="365125"/>
          </a:xfrm>
          <a:prstGeom prst="rect">
            <a:avLst/>
          </a:prstGeom>
        </p:spPr>
        <p:txBody>
          <a:bodyPr/>
          <a:lstStyle>
            <a:lvl1pPr>
              <a:defRPr/>
            </a:lvl1pPr>
          </a:lstStyle>
          <a:p>
            <a:pPr>
              <a:defRPr/>
            </a:pPr>
            <a:endParaRPr lang="en-US" altLang="zh-CN"/>
          </a:p>
        </p:txBody>
      </p:sp>
      <p:sp>
        <p:nvSpPr>
          <p:cNvPr id="4" name="灯片编号占位符 4"/>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CD8B6669-B543-462C-BE67-9CF08063D47E}" type="slidenum">
              <a:rPr lang="en-US" altLang="zh-CN"/>
              <a:pPr>
                <a:defRPr/>
              </a:pPr>
              <a:t>‹#›</a:t>
            </a:fld>
            <a:endParaRPr lang="en-US" altLang="zh-CN"/>
          </a:p>
        </p:txBody>
      </p:sp>
      <p:pic>
        <p:nvPicPr>
          <p:cNvPr id="5" name="图片 4">
            <a:extLst>
              <a:ext uri="{FF2B5EF4-FFF2-40B4-BE49-F238E27FC236}">
                <a16:creationId xmlns:a16="http://schemas.microsoft.com/office/drawing/2014/main" xmlns="" id="{DE73AD95-97AB-4108-B5B4-0DA5D8E65312}"/>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1C21ED5F-5DB4-42C3-BB55-4A41783E0E7A}"/>
              </a:ext>
            </a:extLst>
          </p:cNvPr>
          <p:cNvPicPr>
            <a:picLocks noChangeAspect="1"/>
          </p:cNvPicPr>
          <p:nvPr userDrawn="1"/>
        </p:nvPicPr>
        <p:blipFill>
          <a:blip r:embed="rId2"/>
          <a:stretch>
            <a:fillRect/>
          </a:stretch>
        </p:blipFill>
        <p:spPr>
          <a:xfrm>
            <a:off x="-1061944" y="0"/>
            <a:ext cx="14494409" cy="8266774"/>
          </a:xfrm>
          <a:prstGeom prst="rect">
            <a:avLst/>
          </a:prstGeom>
        </p:spPr>
      </p:pic>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
        <p:nvSpPr>
          <p:cNvPr id="8" name="矩形 7">
            <a:extLst>
              <a:ext uri="{FF2B5EF4-FFF2-40B4-BE49-F238E27FC236}">
                <a16:creationId xmlns:a16="http://schemas.microsoft.com/office/drawing/2014/main" xmlns="" id="{09303398-76CE-4F7F-8D27-D2E4E6603A58}"/>
              </a:ext>
            </a:extLst>
          </p:cNvPr>
          <p:cNvSpPr/>
          <p:nvPr userDrawn="1"/>
        </p:nvSpPr>
        <p:spPr bwMode="auto">
          <a:xfrm>
            <a:off x="0" y="0"/>
            <a:ext cx="12311898" cy="7033513"/>
          </a:xfrm>
          <a:prstGeom prst="rect">
            <a:avLst/>
          </a:prstGeom>
          <a:solidFill>
            <a:schemeClr val="bg1">
              <a:alpha val="87000"/>
            </a:schemeClr>
          </a:solidFill>
          <a:ln>
            <a:solidFill>
              <a:schemeClr val="bg1"/>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11" name="图片 10">
            <a:extLst>
              <a:ext uri="{FF2B5EF4-FFF2-40B4-BE49-F238E27FC236}">
                <a16:creationId xmlns:a16="http://schemas.microsoft.com/office/drawing/2014/main" xmlns="" id="{D799D9EC-65CC-4A1F-ABE0-031101F6B2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311" y="-83951"/>
            <a:ext cx="1214203" cy="10530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7" name="图片 6">
            <a:extLst>
              <a:ext uri="{FF2B5EF4-FFF2-40B4-BE49-F238E27FC236}">
                <a16:creationId xmlns:a16="http://schemas.microsoft.com/office/drawing/2014/main" xmlns="" id="{2D446CA0-4845-431B-80FE-29FCA5B28270}"/>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8" name="图片 7">
            <a:extLst>
              <a:ext uri="{FF2B5EF4-FFF2-40B4-BE49-F238E27FC236}">
                <a16:creationId xmlns:a16="http://schemas.microsoft.com/office/drawing/2014/main" xmlns="" id="{2014B06A-E2F6-450C-A901-E2A14A936BAE}"/>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10" name="图片 9">
            <a:extLst>
              <a:ext uri="{FF2B5EF4-FFF2-40B4-BE49-F238E27FC236}">
                <a16:creationId xmlns:a16="http://schemas.microsoft.com/office/drawing/2014/main" xmlns="" id="{7F9121A7-EF50-4608-99D5-694987460B17}"/>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6" name="图片 5">
            <a:extLst>
              <a:ext uri="{FF2B5EF4-FFF2-40B4-BE49-F238E27FC236}">
                <a16:creationId xmlns:a16="http://schemas.microsoft.com/office/drawing/2014/main" xmlns="" id="{EB72220C-4E68-4A6E-9991-BB83127D7F84}"/>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5" name="图片 4">
            <a:extLst>
              <a:ext uri="{FF2B5EF4-FFF2-40B4-BE49-F238E27FC236}">
                <a16:creationId xmlns:a16="http://schemas.microsoft.com/office/drawing/2014/main" xmlns="" id="{440CA158-9919-4A8B-830F-7FE66D0854A2}"/>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8" name="图片 7">
            <a:extLst>
              <a:ext uri="{FF2B5EF4-FFF2-40B4-BE49-F238E27FC236}">
                <a16:creationId xmlns:a16="http://schemas.microsoft.com/office/drawing/2014/main" xmlns="" id="{DAFC7C89-D95A-433C-9816-C1DDC1B897D8}"/>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0196C376-F4E3-4D2B-8A7F-B885BA6EAC7B}" type="datetimeFigureOut">
              <a:rPr lang="zh-CN" altLang="en-US">
                <a:solidFill>
                  <a:prstClr val="black"/>
                </a:solidFill>
              </a:rPr>
              <a:pPr/>
              <a:t>2022/5/10</a:t>
            </a:fld>
            <a:endParaRPr lang="zh-CN" altLang="en-US">
              <a:solidFill>
                <a:prstClr val="black"/>
              </a:solidFill>
            </a:endParaRPr>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3CD6E19D-6112-4A03-A501-ADE1FAD708CA}" type="slidenum">
              <a:rPr lang="zh-CN" altLang="en-US">
                <a:solidFill>
                  <a:prstClr val="black"/>
                </a:solidFill>
              </a:rPr>
              <a:pPr/>
              <a:t>‹#›</a:t>
            </a:fld>
            <a:endParaRPr lang="zh-CN" altLang="en-US">
              <a:solidFill>
                <a:prstClr val="black"/>
              </a:solidFill>
            </a:endParaRPr>
          </a:p>
        </p:txBody>
      </p:sp>
      <p:pic>
        <p:nvPicPr>
          <p:cNvPr id="8" name="图片 7">
            <a:extLst>
              <a:ext uri="{FF2B5EF4-FFF2-40B4-BE49-F238E27FC236}">
                <a16:creationId xmlns:a16="http://schemas.microsoft.com/office/drawing/2014/main" xmlns="" id="{B48212BD-C61A-4AE0-9650-8A0E4B4135AD}"/>
              </a:ext>
            </a:extLst>
          </p:cNvPr>
          <p:cNvPicPr>
            <a:picLocks noChangeAspect="1"/>
          </p:cNvPicPr>
          <p:nvPr userDrawn="1"/>
        </p:nvPicPr>
        <p:blipFill>
          <a:blip r:embed="rId2"/>
          <a:stretch>
            <a:fillRect/>
          </a:stretch>
        </p:blipFill>
        <p:spPr>
          <a:xfrm>
            <a:off x="0" y="873763"/>
            <a:ext cx="11181033" cy="4877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Freeform 6"/>
          <p:cNvSpPr/>
          <p:nvPr userDrawn="1"/>
        </p:nvSpPr>
        <p:spPr bwMode="auto">
          <a:xfrm>
            <a:off x="0" y="110411"/>
            <a:ext cx="1001486"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ln/>
        </p:spPr>
        <p:style>
          <a:lnRef idx="1">
            <a:schemeClr val="accent1"/>
          </a:lnRef>
          <a:fillRef idx="3">
            <a:schemeClr val="accent1"/>
          </a:fillRef>
          <a:effectRef idx="2">
            <a:schemeClr val="accent1"/>
          </a:effectRef>
          <a:fontRef idx="minor">
            <a:schemeClr val="lt1"/>
          </a:fontRef>
        </p:style>
      </p:sp>
      <p:pic>
        <p:nvPicPr>
          <p:cNvPr id="9" name="Picture 5" descr="C:\Users\Sikuan\Desktop\先进院LOGO\先进院logo.png"/>
          <p:cNvPicPr>
            <a:picLocks noChangeAspect="1" noChangeArrowheads="1"/>
          </p:cNvPicPr>
          <p:nvPr userDrawn="1"/>
        </p:nvPicPr>
        <p:blipFill>
          <a:blip r:embed="rId15" cstate="screen">
            <a:duotone>
              <a:schemeClr val="accent1">
                <a:shade val="45000"/>
                <a:satMod val="135000"/>
              </a:schemeClr>
              <a:prstClr val="white"/>
            </a:duotone>
          </a:blip>
          <a:srcRect/>
          <a:stretch>
            <a:fillRect/>
          </a:stretch>
        </p:blipFill>
        <p:spPr bwMode="auto">
          <a:xfrm>
            <a:off x="43029" y="123157"/>
            <a:ext cx="674912" cy="690536"/>
          </a:xfrm>
          <a:prstGeom prst="rect">
            <a:avLst/>
          </a:prstGeom>
          <a:ln>
            <a:noFill/>
          </a:ln>
          <a:effectLst>
            <a:outerShdw blurRad="292100" dist="139700" dir="2700000" algn="tl" rotWithShape="0">
              <a:srgbClr val="333333">
                <a:alpha val="65000"/>
              </a:srgbClr>
            </a:outerShdw>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8.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audio" Target="../media/media4.mid"/><Relationship Id="rId13" Type="http://schemas.openxmlformats.org/officeDocument/2006/relationships/image" Target="../media/image44.png"/><Relationship Id="rId18" Type="http://schemas.openxmlformats.org/officeDocument/2006/relationships/image" Target="../media/image4.png"/><Relationship Id="rId3" Type="http://schemas.microsoft.com/office/2007/relationships/media" Target="../media/media2.mid"/><Relationship Id="rId7" Type="http://schemas.microsoft.com/office/2007/relationships/media" Target="../media/media4.mid"/><Relationship Id="rId12" Type="http://schemas.openxmlformats.org/officeDocument/2006/relationships/notesSlide" Target="../notesSlides/notesSlide19.xml"/><Relationship Id="rId17" Type="http://schemas.openxmlformats.org/officeDocument/2006/relationships/image" Target="../media/image48.png"/><Relationship Id="rId2" Type="http://schemas.openxmlformats.org/officeDocument/2006/relationships/audio" Target="../media/media1.mid"/><Relationship Id="rId16" Type="http://schemas.openxmlformats.org/officeDocument/2006/relationships/image" Target="../media/image47.png"/><Relationship Id="rId1" Type="http://schemas.microsoft.com/office/2007/relationships/media" Target="../media/media1.mid"/><Relationship Id="rId6" Type="http://schemas.microsoft.com/office/2007/relationships/media" Target="../media/media3.mid"/><Relationship Id="rId11" Type="http://schemas.openxmlformats.org/officeDocument/2006/relationships/slideLayout" Target="../slideLayouts/slideLayout2.xml"/><Relationship Id="rId5" Type="http://schemas.openxmlformats.org/officeDocument/2006/relationships/audio" Target="NULL" TargetMode="External"/><Relationship Id="rId15" Type="http://schemas.openxmlformats.org/officeDocument/2006/relationships/image" Target="../media/image46.png"/><Relationship Id="rId10" Type="http://schemas.openxmlformats.org/officeDocument/2006/relationships/audio" Target="../media/media5.mid"/><Relationship Id="rId19" Type="http://schemas.openxmlformats.org/officeDocument/2006/relationships/image" Target="../media/image9.png"/><Relationship Id="rId4" Type="http://schemas.openxmlformats.org/officeDocument/2006/relationships/audio" Target="../media/media2.mid"/><Relationship Id="rId9" Type="http://schemas.microsoft.com/office/2007/relationships/media" Target="../media/media5.mid"/><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9.wmf"/><Relationship Id="rId13" Type="http://schemas.openxmlformats.org/officeDocument/2006/relationships/image" Target="../media/image55.png"/><Relationship Id="rId3" Type="http://schemas.openxmlformats.org/officeDocument/2006/relationships/notesSlide" Target="../notesSlides/notesSlide20.xml"/><Relationship Id="rId7" Type="http://schemas.openxmlformats.org/officeDocument/2006/relationships/oleObject" Target="../embeddings/oleObject1.bin"/><Relationship Id="rId12"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png"/><Relationship Id="rId11" Type="http://schemas.openxmlformats.org/officeDocument/2006/relationships/image" Target="../media/image53.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microsoft.com/office/2007/relationships/media" Target="../media/media7.mid"/><Relationship Id="rId7" Type="http://schemas.openxmlformats.org/officeDocument/2006/relationships/slideLayout" Target="../slideLayouts/slideLayout2.xml"/><Relationship Id="rId12" Type="http://schemas.openxmlformats.org/officeDocument/2006/relationships/image" Target="../media/image9.png"/><Relationship Id="rId2" Type="http://schemas.openxmlformats.org/officeDocument/2006/relationships/audio" Target="../media/media6.mid"/><Relationship Id="rId1" Type="http://schemas.microsoft.com/office/2007/relationships/media" Target="../media/media6.mid"/><Relationship Id="rId6" Type="http://schemas.openxmlformats.org/officeDocument/2006/relationships/audio" Target="../media/media8.mid"/><Relationship Id="rId11" Type="http://schemas.openxmlformats.org/officeDocument/2006/relationships/image" Target="../media/image4.png"/><Relationship Id="rId5" Type="http://schemas.microsoft.com/office/2007/relationships/media" Target="../media/media8.mid"/><Relationship Id="rId10" Type="http://schemas.openxmlformats.org/officeDocument/2006/relationships/image" Target="../media/image57.png"/><Relationship Id="rId4" Type="http://schemas.openxmlformats.org/officeDocument/2006/relationships/audio" Target="../media/media7.mid"/><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7.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4.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4.png"/><Relationship Id="rId3" Type="http://schemas.microsoft.com/office/2007/relationships/media" Target="../media/media9.mid"/><Relationship Id="rId7" Type="http://schemas.openxmlformats.org/officeDocument/2006/relationships/slideLayout" Target="../slideLayouts/slideLayout2.xml"/><Relationship Id="rId12" Type="http://schemas.openxmlformats.org/officeDocument/2006/relationships/image" Target="../media/image48.png"/><Relationship Id="rId2" Type="http://schemas.microsoft.com/office/2007/relationships/media" Target="../media/media3.mid"/><Relationship Id="rId1" Type="http://schemas.openxmlformats.org/officeDocument/2006/relationships/audio" Target="NULL" TargetMode="External"/><Relationship Id="rId6" Type="http://schemas.openxmlformats.org/officeDocument/2006/relationships/audio" Target="../media/media10.mid"/><Relationship Id="rId11" Type="http://schemas.openxmlformats.org/officeDocument/2006/relationships/image" Target="../media/image74.png"/><Relationship Id="rId5" Type="http://schemas.microsoft.com/office/2007/relationships/media" Target="../media/media10.mid"/><Relationship Id="rId10" Type="http://schemas.openxmlformats.org/officeDocument/2006/relationships/image" Target="../media/image73.png"/><Relationship Id="rId4" Type="http://schemas.openxmlformats.org/officeDocument/2006/relationships/audio" Target="../media/media9.mid"/><Relationship Id="rId9" Type="http://schemas.openxmlformats.org/officeDocument/2006/relationships/image" Target="../media/image72.png"/><Relationship Id="rId1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audio" Target="../media/media12.mid"/><Relationship Id="rId13" Type="http://schemas.openxmlformats.org/officeDocument/2006/relationships/image" Target="../media/image73.png"/><Relationship Id="rId18" Type="http://schemas.openxmlformats.org/officeDocument/2006/relationships/image" Target="../media/image4.png"/><Relationship Id="rId3" Type="http://schemas.microsoft.com/office/2007/relationships/media" Target="../media/media9.mid"/><Relationship Id="rId7" Type="http://schemas.microsoft.com/office/2007/relationships/media" Target="../media/media12.mid"/><Relationship Id="rId12" Type="http://schemas.openxmlformats.org/officeDocument/2006/relationships/image" Target="../media/image72.png"/><Relationship Id="rId17" Type="http://schemas.openxmlformats.org/officeDocument/2006/relationships/image" Target="../media/image48.png"/><Relationship Id="rId2" Type="http://schemas.microsoft.com/office/2007/relationships/media" Target="../media/media3.mid"/><Relationship Id="rId16" Type="http://schemas.openxmlformats.org/officeDocument/2006/relationships/image" Target="../media/image87.png"/><Relationship Id="rId1" Type="http://schemas.openxmlformats.org/officeDocument/2006/relationships/audio" Target="NULL" TargetMode="External"/><Relationship Id="rId6" Type="http://schemas.openxmlformats.org/officeDocument/2006/relationships/audio" Target="../media/media11.mid"/><Relationship Id="rId11" Type="http://schemas.openxmlformats.org/officeDocument/2006/relationships/notesSlide" Target="../notesSlides/notesSlide40.xml"/><Relationship Id="rId5" Type="http://schemas.microsoft.com/office/2007/relationships/media" Target="../media/media11.mid"/><Relationship Id="rId15" Type="http://schemas.openxmlformats.org/officeDocument/2006/relationships/image" Target="../media/image86.png"/><Relationship Id="rId10" Type="http://schemas.openxmlformats.org/officeDocument/2006/relationships/slideLayout" Target="../slideLayouts/slideLayout2.xml"/><Relationship Id="rId19" Type="http://schemas.openxmlformats.org/officeDocument/2006/relationships/image" Target="../media/image83.png"/><Relationship Id="rId4" Type="http://schemas.openxmlformats.org/officeDocument/2006/relationships/audio" Target="../media/media9.mid"/><Relationship Id="rId9" Type="http://schemas.microsoft.com/office/2007/relationships/media" Target="../media/media13.mid"/><Relationship Id="rId14"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1.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4.png"/><Relationship Id="rId9" Type="http://schemas.openxmlformats.org/officeDocument/2006/relationships/image" Target="../media/image91.png"/></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8" Type="http://schemas.openxmlformats.org/officeDocument/2006/relationships/hyperlink" Target="https://www.facultyfocus.com/articles/online-education/online-student-engagement/21-ways-to-structure-an-online-discussion-part-two/" TargetMode="External"/><Relationship Id="rId3" Type="http://schemas.openxmlformats.org/officeDocument/2006/relationships/hyperlink" Target="https://blog.csdn.net/zhyongquan/article/details/88920575" TargetMode="External"/><Relationship Id="rId7" Type="http://schemas.openxmlformats.org/officeDocument/2006/relationships/hyperlink" Target="https://www.analyticsvidhya.com/blog/2020/01/how-to-perform-automatic-music-generation/"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docs.google.com/presentation/d/1f-DIrIvh44-jmTIKdKcue0Hx2RqQSw52t4k8HEdn5-c/edit#slide=id.g88ced8307d_2_9" TargetMode="External"/><Relationship Id="rId5" Type="http://schemas.openxmlformats.org/officeDocument/2006/relationships/hyperlink" Target="https://www.sohu.com/a/378178430_118536" TargetMode="External"/><Relationship Id="rId4" Type="http://schemas.openxmlformats.org/officeDocument/2006/relationships/hyperlink" Target="https://www.52nlp.cn/lda-math-lda-%e6%96%87%e6%9c%ac%e5%bb%ba%e6%a8%a1/lda-dice" TargetMode="Externa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298"/>
            <a:ext cx="1869141" cy="118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9" descr="横版组合——透明.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648" y="422609"/>
            <a:ext cx="4715700" cy="98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67253" y="3110984"/>
            <a:ext cx="8768337" cy="769441"/>
          </a:xfrm>
          <a:prstGeom prst="rect">
            <a:avLst/>
          </a:prstGeom>
        </p:spPr>
        <p:txBody>
          <a:bodyPr wrap="square">
            <a:spAutoFit/>
          </a:bodyPr>
          <a:lstStyle/>
          <a:p>
            <a:pPr algn="ctr">
              <a:spcAft>
                <a:spcPts val="0"/>
              </a:spcAft>
            </a:pPr>
            <a:r>
              <a:rPr lang="zh-CN" altLang="en-US" sz="4400" b="1" kern="100" dirty="0">
                <a:latin typeface="黑体" panose="02010609060101010101" pitchFamily="49" charset="-122"/>
                <a:ea typeface="黑体" panose="02010609060101010101" pitchFamily="49" charset="-122"/>
              </a:rPr>
              <a:t>刘海滨</a:t>
            </a:r>
            <a:r>
              <a:rPr lang="en-US" altLang="zh-CN" sz="4400" b="1" kern="100" dirty="0">
                <a:latin typeface="黑体" panose="02010609060101010101" pitchFamily="49" charset="-122"/>
                <a:ea typeface="黑体" panose="02010609060101010101" pitchFamily="49" charset="-122"/>
              </a:rPr>
              <a:t>   </a:t>
            </a:r>
            <a:r>
              <a:rPr lang="zh-CN" altLang="zh-CN" sz="4400" b="1" kern="100" dirty="0">
                <a:latin typeface="黑体" panose="02010609060101010101" pitchFamily="49" charset="-122"/>
                <a:ea typeface="黑体" panose="02010609060101010101" pitchFamily="49" charset="-122"/>
              </a:rPr>
              <a:t>硕士学位论文答辩会</a:t>
            </a:r>
            <a:endParaRPr lang="zh-CN" altLang="zh-CN" sz="2800" kern="100" dirty="0">
              <a:latin typeface="黑体" panose="02010609060101010101" pitchFamily="49" charset="-122"/>
              <a:ea typeface="黑体" panose="02010609060101010101" pitchFamily="49" charset="-122"/>
            </a:endParaRPr>
          </a:p>
        </p:txBody>
      </p:sp>
      <p:pic>
        <p:nvPicPr>
          <p:cNvPr id="9" name="图片 8">
            <a:extLst>
              <a:ext uri="{FF2B5EF4-FFF2-40B4-BE49-F238E27FC236}">
                <a16:creationId xmlns:a16="http://schemas.microsoft.com/office/drawing/2014/main" xmlns="" id="{F01FA1A5-81D7-4EC1-8AC7-E9D3F58BA0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8432" y="448742"/>
            <a:ext cx="4352192" cy="933832"/>
          </a:xfrm>
          <a:prstGeom prst="rect">
            <a:avLst/>
          </a:prstGeom>
        </p:spPr>
      </p:pic>
    </p:spTree>
    <p:extLst>
      <p:ext uri="{BB962C8B-B14F-4D97-AF65-F5344CB8AC3E}">
        <p14:creationId xmlns:p14="http://schemas.microsoft.com/office/powerpoint/2010/main" val="235046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
            <a:extLst>
              <a:ext uri="{FF2B5EF4-FFF2-40B4-BE49-F238E27FC236}">
                <a16:creationId xmlns:a16="http://schemas.microsoft.com/office/drawing/2014/main" xmlns="" id="{488B8AED-E173-49C4-81CD-FD10D36FA7B1}"/>
              </a:ext>
            </a:extLst>
          </p:cNvPr>
          <p:cNvSpPr txBox="1"/>
          <p:nvPr/>
        </p:nvSpPr>
        <p:spPr>
          <a:xfrm>
            <a:off x="4421866" y="2204864"/>
            <a:ext cx="3474335"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一、研究背景及目标</a:t>
            </a:r>
          </a:p>
        </p:txBody>
      </p:sp>
      <p:sp>
        <p:nvSpPr>
          <p:cNvPr id="11" name="文本框 10">
            <a:extLst>
              <a:ext uri="{FF2B5EF4-FFF2-40B4-BE49-F238E27FC236}">
                <a16:creationId xmlns:a16="http://schemas.microsoft.com/office/drawing/2014/main" xmlns="" id="{8B2E2641-B316-4441-9E22-17B4D6264960}"/>
              </a:ext>
            </a:extLst>
          </p:cNvPr>
          <p:cNvSpPr txBox="1"/>
          <p:nvPr/>
        </p:nvSpPr>
        <p:spPr>
          <a:xfrm>
            <a:off x="4439816" y="3697868"/>
            <a:ext cx="4608512"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三、强化学习智能体优化</a:t>
            </a:r>
          </a:p>
        </p:txBody>
      </p:sp>
      <p:sp>
        <p:nvSpPr>
          <p:cNvPr id="12" name="文本框 11">
            <a:extLst>
              <a:ext uri="{FF2B5EF4-FFF2-40B4-BE49-F238E27FC236}">
                <a16:creationId xmlns:a16="http://schemas.microsoft.com/office/drawing/2014/main" xmlns="" id="{2481C031-E6C8-4491-9A21-EC10769CE1AB}"/>
              </a:ext>
            </a:extLst>
          </p:cNvPr>
          <p:cNvSpPr txBox="1"/>
          <p:nvPr/>
        </p:nvSpPr>
        <p:spPr>
          <a:xfrm>
            <a:off x="4460046" y="4489956"/>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四 、模型融合</a:t>
            </a:r>
          </a:p>
        </p:txBody>
      </p:sp>
      <p:sp>
        <p:nvSpPr>
          <p:cNvPr id="13" name="矩形 12">
            <a:extLst>
              <a:ext uri="{FF2B5EF4-FFF2-40B4-BE49-F238E27FC236}">
                <a16:creationId xmlns:a16="http://schemas.microsoft.com/office/drawing/2014/main" xmlns="" id="{DB777000-1DC4-4014-9DCB-9C3245BC1960}"/>
              </a:ext>
            </a:extLst>
          </p:cNvPr>
          <p:cNvSpPr/>
          <p:nvPr/>
        </p:nvSpPr>
        <p:spPr>
          <a:xfrm>
            <a:off x="4421865" y="2905780"/>
            <a:ext cx="4493538"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二、强化学习奖励函数优化</a:t>
            </a:r>
          </a:p>
        </p:txBody>
      </p:sp>
      <p:sp>
        <p:nvSpPr>
          <p:cNvPr id="14" name="文本框 13">
            <a:extLst>
              <a:ext uri="{FF2B5EF4-FFF2-40B4-BE49-F238E27FC236}">
                <a16:creationId xmlns:a16="http://schemas.microsoft.com/office/drawing/2014/main" xmlns="" id="{5EC40BDF-1611-448E-887E-806BB54395E4}"/>
              </a:ext>
            </a:extLst>
          </p:cNvPr>
          <p:cNvSpPr txBox="1"/>
          <p:nvPr/>
        </p:nvSpPr>
        <p:spPr>
          <a:xfrm>
            <a:off x="4460046" y="5210036"/>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四 、总结与展望</a:t>
            </a:r>
          </a:p>
        </p:txBody>
      </p:sp>
      <p:sp>
        <p:nvSpPr>
          <p:cNvPr id="7" name="标题 1">
            <a:extLst>
              <a:ext uri="{FF2B5EF4-FFF2-40B4-BE49-F238E27FC236}">
                <a16:creationId xmlns:a16="http://schemas.microsoft.com/office/drawing/2014/main" xmlns="" id="{F142590B-F610-4CB0-887D-21B5C2DC57E7}"/>
              </a:ext>
            </a:extLst>
          </p:cNvPr>
          <p:cNvSpPr txBox="1">
            <a:spLocks/>
          </p:cNvSpPr>
          <p:nvPr/>
        </p:nvSpPr>
        <p:spPr>
          <a:xfrm>
            <a:off x="1326554" y="228010"/>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目录</a:t>
            </a:r>
          </a:p>
        </p:txBody>
      </p:sp>
      <p:pic>
        <p:nvPicPr>
          <p:cNvPr id="8" name="图片 7">
            <a:extLst>
              <a:ext uri="{FF2B5EF4-FFF2-40B4-BE49-F238E27FC236}">
                <a16:creationId xmlns:a16="http://schemas.microsoft.com/office/drawing/2014/main" xmlns="" id="{BFDA77E8-E523-4949-88E2-1E50EE9FD892}"/>
              </a:ext>
            </a:extLst>
          </p:cNvPr>
          <p:cNvPicPr>
            <a:picLocks noChangeAspect="1"/>
          </p:cNvPicPr>
          <p:nvPr/>
        </p:nvPicPr>
        <p:blipFill>
          <a:blip r:embed="rId3"/>
          <a:stretch>
            <a:fillRect/>
          </a:stretch>
        </p:blipFill>
        <p:spPr>
          <a:xfrm>
            <a:off x="0" y="930467"/>
            <a:ext cx="11181033" cy="48772"/>
          </a:xfrm>
          <a:prstGeom prst="rect">
            <a:avLst/>
          </a:prstGeom>
        </p:spPr>
      </p:pic>
      <p:pic>
        <p:nvPicPr>
          <p:cNvPr id="4" name="图片 3">
            <a:extLst>
              <a:ext uri="{FF2B5EF4-FFF2-40B4-BE49-F238E27FC236}">
                <a16:creationId xmlns:a16="http://schemas.microsoft.com/office/drawing/2014/main" xmlns="" id="{0FF87BBA-4D1F-43AB-8B48-0FEBA540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2314748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1761" y="181690"/>
            <a:ext cx="4600443" cy="617855"/>
          </a:xfrm>
        </p:spPr>
        <p:txBody>
          <a:bodyPr/>
          <a:lstStyle/>
          <a:p>
            <a:pPr algn="l"/>
            <a:r>
              <a:rPr lang="zh-CN" altLang="en-US" sz="4000" b="1" dirty="0">
                <a:latin typeface="微软雅黑" panose="020B0503020204020204" pitchFamily="34" charset="-122"/>
                <a:ea typeface="微软雅黑" panose="020B0503020204020204" pitchFamily="34" charset="-122"/>
              </a:rPr>
              <a:t>奖励函数设计方法</a:t>
            </a:r>
          </a:p>
        </p:txBody>
      </p:sp>
      <p:sp>
        <p:nvSpPr>
          <p:cNvPr id="3" name="内容占位符 2"/>
          <p:cNvSpPr>
            <a:spLocks noGrp="1"/>
          </p:cNvSpPr>
          <p:nvPr>
            <p:ph idx="1"/>
          </p:nvPr>
        </p:nvSpPr>
        <p:spPr>
          <a:xfrm>
            <a:off x="609600" y="1188720"/>
            <a:ext cx="5071110" cy="434340"/>
          </a:xfrm>
        </p:spPr>
        <p:txBody>
          <a:bodyPr/>
          <a:lstStyle/>
          <a:p>
            <a:pPr marL="0" indent="0">
              <a:buNone/>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基于手工规则的奖励函数</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10" name="Picture 4">
            <a:extLst>
              <a:ext uri="{FF2B5EF4-FFF2-40B4-BE49-F238E27FC236}">
                <a16:creationId xmlns:a16="http://schemas.microsoft.com/office/drawing/2014/main" xmlns="" id="{C8D37CB8-7F12-77F2-D95B-FB1924C20C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112" y="1809767"/>
            <a:ext cx="4669892" cy="1935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a:extLst>
              <a:ext uri="{FF2B5EF4-FFF2-40B4-BE49-F238E27FC236}">
                <a16:creationId xmlns:a16="http://schemas.microsoft.com/office/drawing/2014/main" xmlns="" id="{9C63391F-3120-C702-DF87-2CB026B70A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140" y="4541520"/>
            <a:ext cx="4719864" cy="193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文本框 11">
            <a:extLst>
              <a:ext uri="{FF2B5EF4-FFF2-40B4-BE49-F238E27FC236}">
                <a16:creationId xmlns:a16="http://schemas.microsoft.com/office/drawing/2014/main" xmlns="" id="{EA2A6492-8361-A869-EC54-4E61DD78B129}"/>
              </a:ext>
            </a:extLst>
          </p:cNvPr>
          <p:cNvSpPr txBox="1"/>
          <p:nvPr/>
        </p:nvSpPr>
        <p:spPr>
          <a:xfrm>
            <a:off x="609600" y="3909060"/>
            <a:ext cx="4849404" cy="523220"/>
          </a:xfrm>
          <a:prstGeom prst="rect">
            <a:avLst/>
          </a:prstGeom>
          <a:noFill/>
        </p:spPr>
        <p:txBody>
          <a:bodyPr wrap="none" rtlCol="0">
            <a:spAutoFit/>
          </a:bodyPr>
          <a:lstStyle/>
          <a:p>
            <a:r>
              <a:rPr lang="en-US" altLang="zh-CN" sz="2800" dirty="0">
                <a:latin typeface="微软雅黑" panose="020B0503020204020204" pitchFamily="34" charset="-122"/>
                <a:ea typeface="微软雅黑" panose="020B0503020204020204" pitchFamily="34" charset="-122"/>
              </a:rPr>
              <a:t>2. </a:t>
            </a:r>
            <a:r>
              <a:rPr lang="zh-CN" altLang="en-US" sz="2800" dirty="0">
                <a:latin typeface="微软雅黑" panose="020B0503020204020204" pitchFamily="34" charset="-122"/>
                <a:ea typeface="微软雅黑" panose="020B0503020204020204" pitchFamily="34" charset="-122"/>
              </a:rPr>
              <a:t>基于音乐上下文的奖励函数</a:t>
            </a:r>
          </a:p>
        </p:txBody>
      </p:sp>
      <p:sp>
        <p:nvSpPr>
          <p:cNvPr id="14" name="文本框 13">
            <a:extLst>
              <a:ext uri="{FF2B5EF4-FFF2-40B4-BE49-F238E27FC236}">
                <a16:creationId xmlns:a16="http://schemas.microsoft.com/office/drawing/2014/main" xmlns="" id="{306FA773-B270-0921-353F-BF65BA2E493B}"/>
              </a:ext>
            </a:extLst>
          </p:cNvPr>
          <p:cNvSpPr txBox="1"/>
          <p:nvPr/>
        </p:nvSpPr>
        <p:spPr>
          <a:xfrm>
            <a:off x="6148753" y="1958588"/>
            <a:ext cx="5479367" cy="1754326"/>
          </a:xfrm>
          <a:prstGeom prst="rect">
            <a:avLst/>
          </a:prstGeom>
          <a:noFill/>
        </p:spPr>
        <p:txBody>
          <a:bodyPr wrap="square" rtlCol="0">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音乐作曲规则存在着高度的抽象性，每种音乐风格的创作手法也有较大差异，致使音乐</a:t>
            </a:r>
            <a:r>
              <a:rPr lang="zh-CN" altLang="en-US" sz="2400" dirty="0" smtClean="0">
                <a:latin typeface="微软雅黑" panose="020B0503020204020204" pitchFamily="34" charset="-122"/>
                <a:ea typeface="微软雅黑" panose="020B0503020204020204" pitchFamily="34" charset="-122"/>
              </a:rPr>
              <a:t>规则</a:t>
            </a:r>
            <a:r>
              <a:rPr lang="zh-CN" altLang="en-US" sz="2400" dirty="0">
                <a:latin typeface="微软雅黑" panose="020B0503020204020204" pitchFamily="34" charset="-122"/>
                <a:ea typeface="微软雅黑" panose="020B0503020204020204" pitchFamily="34" charset="-122"/>
              </a:rPr>
              <a:t>不</a:t>
            </a:r>
            <a:r>
              <a:rPr lang="zh-CN" altLang="en-US" sz="2400" dirty="0" smtClean="0">
                <a:latin typeface="微软雅黑" panose="020B0503020204020204" pitchFamily="34" charset="-122"/>
                <a:ea typeface="微软雅黑" panose="020B0503020204020204" pitchFamily="34" charset="-122"/>
              </a:rPr>
              <a:t>具有普适性</a:t>
            </a:r>
            <a:r>
              <a:rPr lang="zh-CN" altLang="en-US" sz="2400" dirty="0" smtClean="0"/>
              <a:t>。</a:t>
            </a:r>
            <a:endParaRPr lang="zh-CN" altLang="en-US" sz="2400" dirty="0"/>
          </a:p>
        </p:txBody>
      </p:sp>
      <p:sp>
        <p:nvSpPr>
          <p:cNvPr id="15" name="矩形: 圆角 14">
            <a:extLst>
              <a:ext uri="{FF2B5EF4-FFF2-40B4-BE49-F238E27FC236}">
                <a16:creationId xmlns:a16="http://schemas.microsoft.com/office/drawing/2014/main" xmlns="" id="{6F1CA9B0-4577-0C2A-94F1-47548E397673}"/>
              </a:ext>
            </a:extLst>
          </p:cNvPr>
          <p:cNvSpPr/>
          <p:nvPr/>
        </p:nvSpPr>
        <p:spPr bwMode="auto">
          <a:xfrm>
            <a:off x="6096000" y="1849735"/>
            <a:ext cx="5532120" cy="1908810"/>
          </a:xfrm>
          <a:prstGeom prst="round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sp>
        <p:nvSpPr>
          <p:cNvPr id="16" name="文本框 15">
            <a:extLst>
              <a:ext uri="{FF2B5EF4-FFF2-40B4-BE49-F238E27FC236}">
                <a16:creationId xmlns:a16="http://schemas.microsoft.com/office/drawing/2014/main" xmlns="" id="{7688AEBF-1345-80FC-7359-C0E00341CB86}"/>
              </a:ext>
            </a:extLst>
          </p:cNvPr>
          <p:cNvSpPr txBox="1"/>
          <p:nvPr/>
        </p:nvSpPr>
        <p:spPr>
          <a:xfrm>
            <a:off x="6318885" y="4709999"/>
            <a:ext cx="5086350" cy="1754326"/>
          </a:xfrm>
          <a:prstGeom prst="rect">
            <a:avLst/>
          </a:prstGeom>
          <a:noFill/>
        </p:spPr>
        <p:txBody>
          <a:bodyPr wrap="square" rtlCol="0">
            <a:spAutoFit/>
          </a:bodyPr>
          <a:lstStyle/>
          <a:p>
            <a:pPr indent="457200">
              <a:lnSpc>
                <a:spcPct val="150000"/>
              </a:lnSpc>
            </a:pPr>
            <a:r>
              <a:rPr lang="zh-CN" altLang="en-US" sz="2400" dirty="0">
                <a:latin typeface="微软雅黑" panose="020B0503020204020204" pitchFamily="34" charset="-122"/>
                <a:ea typeface="微软雅黑" panose="020B0503020204020204" pitchFamily="34" charset="-122"/>
              </a:rPr>
              <a:t>基于神经网络的奖励函数往往集中音符级别的特征，不能很好的利用</a:t>
            </a:r>
            <a:r>
              <a:rPr lang="zh-CN" altLang="en-US" sz="2400" dirty="0" smtClean="0">
                <a:latin typeface="微软雅黑" panose="020B0503020204020204" pitchFamily="34" charset="-122"/>
                <a:ea typeface="微软雅黑" panose="020B0503020204020204" pitchFamily="34" charset="-122"/>
              </a:rPr>
              <a:t>音乐自身的</a:t>
            </a:r>
            <a:r>
              <a:rPr lang="zh-CN" altLang="en-US" sz="2400" dirty="0">
                <a:latin typeface="微软雅黑" panose="020B0503020204020204" pitchFamily="34" charset="-122"/>
                <a:ea typeface="微软雅黑" panose="020B0503020204020204" pitchFamily="34" charset="-122"/>
              </a:rPr>
              <a:t>结构特性。</a:t>
            </a:r>
          </a:p>
        </p:txBody>
      </p:sp>
      <p:sp>
        <p:nvSpPr>
          <p:cNvPr id="17" name="矩形: 圆角 16">
            <a:extLst>
              <a:ext uri="{FF2B5EF4-FFF2-40B4-BE49-F238E27FC236}">
                <a16:creationId xmlns:a16="http://schemas.microsoft.com/office/drawing/2014/main" xmlns="" id="{C286CBFF-FDD9-1176-393B-1D2072219FFB}"/>
              </a:ext>
            </a:extLst>
          </p:cNvPr>
          <p:cNvSpPr/>
          <p:nvPr/>
        </p:nvSpPr>
        <p:spPr bwMode="auto">
          <a:xfrm>
            <a:off x="6096000" y="4555515"/>
            <a:ext cx="5436870" cy="1908810"/>
          </a:xfrm>
          <a:prstGeom prst="roundRect">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pic>
        <p:nvPicPr>
          <p:cNvPr id="13" name="图片 12">
            <a:extLst>
              <a:ext uri="{FF2B5EF4-FFF2-40B4-BE49-F238E27FC236}">
                <a16:creationId xmlns:a16="http://schemas.microsoft.com/office/drawing/2014/main" xmlns="" id="{0627846E-152E-4571-B4BB-48D0199111E6}"/>
              </a:ext>
            </a:extLst>
          </p:cNvPr>
          <p:cNvPicPr>
            <a:picLocks noChangeAspect="1"/>
          </p:cNvPicPr>
          <p:nvPr/>
        </p:nvPicPr>
        <p:blipFill>
          <a:blip r:embed="rId5"/>
          <a:stretch>
            <a:fillRect/>
          </a:stretch>
        </p:blipFill>
        <p:spPr>
          <a:xfrm>
            <a:off x="0" y="930467"/>
            <a:ext cx="11181033" cy="48772"/>
          </a:xfrm>
          <a:prstGeom prst="rect">
            <a:avLst/>
          </a:prstGeom>
        </p:spPr>
      </p:pic>
      <p:pic>
        <p:nvPicPr>
          <p:cNvPr id="18" name="图片 17">
            <a:extLst>
              <a:ext uri="{FF2B5EF4-FFF2-40B4-BE49-F238E27FC236}">
                <a16:creationId xmlns:a16="http://schemas.microsoft.com/office/drawing/2014/main" xmlns="" id="{EE89D3B3-A134-4303-AAB0-61FB974178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13423702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7267" y="5715002"/>
            <a:ext cx="11786839" cy="1143000"/>
          </a:xfrm>
        </p:spPr>
        <p:txBody>
          <a:bodyPr/>
          <a:lstStyle/>
          <a:p>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LDA</a:t>
            </a:r>
            <a:r>
              <a:rPr lang="zh-CN" altLang="en-US" b="1" dirty="0">
                <a:latin typeface="微软雅黑" panose="020B0503020204020204" pitchFamily="34" charset="-122"/>
                <a:ea typeface="微软雅黑" panose="020B0503020204020204" pitchFamily="34" charset="-122"/>
              </a:rPr>
              <a:t>主题模型的奖励</a:t>
            </a:r>
            <a:r>
              <a:rPr lang="zh-CN" altLang="en-US" b="1" dirty="0" smtClean="0">
                <a:latin typeface="微软雅黑" panose="020B0503020204020204" pitchFamily="34" charset="-122"/>
                <a:ea typeface="微软雅黑" panose="020B0503020204020204" pitchFamily="34" charset="-122"/>
              </a:rPr>
              <a:t>函数（</a:t>
            </a:r>
            <a:r>
              <a:rPr lang="en-US" altLang="zh-CN" b="1" dirty="0" smtClean="0">
                <a:latin typeface="微软雅黑" panose="020B0503020204020204" pitchFamily="34" charset="-122"/>
                <a:ea typeface="微软雅黑" panose="020B0503020204020204" pitchFamily="34" charset="-122"/>
              </a:rPr>
              <a:t>RE-RLTUNER</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xmlns="" id="{4FEB906D-939C-4972-B60C-D8C00F750B6E}"/>
              </a:ext>
            </a:extLst>
          </p:cNvPr>
          <p:cNvSpPr txBox="1">
            <a:spLocks/>
          </p:cNvSpPr>
          <p:nvPr/>
        </p:nvSpPr>
        <p:spPr>
          <a:xfrm>
            <a:off x="1431761" y="181690"/>
            <a:ext cx="4600443" cy="6178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a:latin typeface="微软雅黑" panose="020B0503020204020204" pitchFamily="34" charset="-122"/>
                <a:ea typeface="微软雅黑" panose="020B0503020204020204" pitchFamily="34" charset="-122"/>
              </a:rPr>
              <a:t>奖励函数设计方法</a:t>
            </a:r>
            <a:endParaRPr lang="zh-CN" altLang="en-US" sz="40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3906CD52-C4B0-413E-8671-41A270874346}"/>
              </a:ext>
            </a:extLst>
          </p:cNvPr>
          <p:cNvPicPr>
            <a:picLocks noChangeAspect="1"/>
          </p:cNvPicPr>
          <p:nvPr/>
        </p:nvPicPr>
        <p:blipFill>
          <a:blip r:embed="rId3"/>
          <a:stretch>
            <a:fillRect/>
          </a:stretch>
        </p:blipFill>
        <p:spPr>
          <a:xfrm>
            <a:off x="0" y="930467"/>
            <a:ext cx="11181033" cy="48772"/>
          </a:xfrm>
          <a:prstGeom prst="rect">
            <a:avLst/>
          </a:prstGeom>
        </p:spPr>
      </p:pic>
      <p:pic>
        <p:nvPicPr>
          <p:cNvPr id="5" name="Picture 4" descr="rnn">
            <a:extLst>
              <a:ext uri="{FF2B5EF4-FFF2-40B4-BE49-F238E27FC236}">
                <a16:creationId xmlns:a16="http://schemas.microsoft.com/office/drawing/2014/main" xmlns="" id="{1F5DDE45-61AA-4AE8-9123-908F676697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0973" y="3708003"/>
            <a:ext cx="3257878" cy="1276973"/>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22">
            <a:extLst>
              <a:ext uri="{FF2B5EF4-FFF2-40B4-BE49-F238E27FC236}">
                <a16:creationId xmlns:a16="http://schemas.microsoft.com/office/drawing/2014/main" xmlns="" id="{D90E912B-81D6-4C5E-B0D3-250CB1D045D1}"/>
              </a:ext>
            </a:extLst>
          </p:cNvPr>
          <p:cNvSpPr/>
          <p:nvPr/>
        </p:nvSpPr>
        <p:spPr>
          <a:xfrm>
            <a:off x="6979301" y="1431659"/>
            <a:ext cx="3015631" cy="1726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25">
            <a:extLst>
              <a:ext uri="{FF2B5EF4-FFF2-40B4-BE49-F238E27FC236}">
                <a16:creationId xmlns:a16="http://schemas.microsoft.com/office/drawing/2014/main" xmlns="" id="{C08E4BA8-AB0D-49BF-863C-EAB70B84825D}"/>
              </a:ext>
            </a:extLst>
          </p:cNvPr>
          <p:cNvSpPr/>
          <p:nvPr/>
        </p:nvSpPr>
        <p:spPr>
          <a:xfrm>
            <a:off x="6990973" y="3535845"/>
            <a:ext cx="3015631" cy="1726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2">
            <a:extLst>
              <a:ext uri="{FF2B5EF4-FFF2-40B4-BE49-F238E27FC236}">
                <a16:creationId xmlns:a16="http://schemas.microsoft.com/office/drawing/2014/main" xmlns="" id="{80E99644-A4B4-4CCC-9135-1C124F225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2777" y="1623115"/>
            <a:ext cx="2132976" cy="134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a:extLst>
              <a:ext uri="{FF2B5EF4-FFF2-40B4-BE49-F238E27FC236}">
                <a16:creationId xmlns:a16="http://schemas.microsoft.com/office/drawing/2014/main" xmlns="" id="{4F8F3EDA-3D3E-4114-9E29-A473F2F41E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679" y="2006831"/>
            <a:ext cx="5063497" cy="2825871"/>
          </a:xfrm>
          <a:prstGeom prst="rect">
            <a:avLst/>
          </a:prstGeom>
        </p:spPr>
      </p:pic>
      <p:sp>
        <p:nvSpPr>
          <p:cNvPr id="6" name="圆角矩形 10">
            <a:extLst>
              <a:ext uri="{FF2B5EF4-FFF2-40B4-BE49-F238E27FC236}">
                <a16:creationId xmlns:a16="http://schemas.microsoft.com/office/drawing/2014/main" xmlns="" id="{F06A83F2-C3F9-435D-8493-489CFF3A6113}"/>
              </a:ext>
            </a:extLst>
          </p:cNvPr>
          <p:cNvSpPr/>
          <p:nvPr/>
        </p:nvSpPr>
        <p:spPr>
          <a:xfrm>
            <a:off x="673391" y="2006831"/>
            <a:ext cx="1917895" cy="857718"/>
          </a:xfrm>
          <a:prstGeom prst="roundRect">
            <a:avLst/>
          </a:prstGeom>
          <a:solidFill>
            <a:srgbClr val="04C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Reward</a:t>
            </a:r>
            <a:endParaRPr lang="zh-CN" altLang="en-US" sz="4000" dirty="0"/>
          </a:p>
        </p:txBody>
      </p:sp>
      <p:sp>
        <p:nvSpPr>
          <p:cNvPr id="13" name="箭头: 燕尾形 12">
            <a:extLst>
              <a:ext uri="{FF2B5EF4-FFF2-40B4-BE49-F238E27FC236}">
                <a16:creationId xmlns:a16="http://schemas.microsoft.com/office/drawing/2014/main" xmlns="" id="{842BEA08-2387-4542-82DC-89E0B3E6F8BB}"/>
              </a:ext>
            </a:extLst>
          </p:cNvPr>
          <p:cNvSpPr/>
          <p:nvPr/>
        </p:nvSpPr>
        <p:spPr bwMode="auto">
          <a:xfrm rot="8236099">
            <a:off x="5962595" y="2528476"/>
            <a:ext cx="919828" cy="564451"/>
          </a:xfrm>
          <a:prstGeom prst="notchedRightArrow">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sp>
        <p:nvSpPr>
          <p:cNvPr id="14" name="箭头: 燕尾形 13">
            <a:extLst>
              <a:ext uri="{FF2B5EF4-FFF2-40B4-BE49-F238E27FC236}">
                <a16:creationId xmlns:a16="http://schemas.microsoft.com/office/drawing/2014/main" xmlns="" id="{8C60F846-D23A-4CCD-9DA7-ECD86C9D3FF8}"/>
              </a:ext>
            </a:extLst>
          </p:cNvPr>
          <p:cNvSpPr/>
          <p:nvPr/>
        </p:nvSpPr>
        <p:spPr bwMode="auto">
          <a:xfrm rot="12772458">
            <a:off x="6034607" y="3534536"/>
            <a:ext cx="919828" cy="564451"/>
          </a:xfrm>
          <a:prstGeom prst="notchedRightArrow">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pic>
        <p:nvPicPr>
          <p:cNvPr id="15" name="图片 14">
            <a:extLst>
              <a:ext uri="{FF2B5EF4-FFF2-40B4-BE49-F238E27FC236}">
                <a16:creationId xmlns:a16="http://schemas.microsoft.com/office/drawing/2014/main" xmlns="" id="{B6CF84DA-9395-40BA-B808-1D5B486FBF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219053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232" y="997775"/>
            <a:ext cx="8846907" cy="537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a:spLocks noGrp="1"/>
          </p:cNvSpPr>
          <p:nvPr>
            <p:ph type="title"/>
          </p:nvPr>
        </p:nvSpPr>
        <p:spPr>
          <a:xfrm>
            <a:off x="1419232" y="197768"/>
            <a:ext cx="8229600" cy="1143000"/>
          </a:xfrm>
        </p:spPr>
        <p:txBody>
          <a:bodyPr>
            <a:normAutofit/>
          </a:bodyPr>
          <a:lstStyle/>
          <a:p>
            <a:pPr algn="l"/>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主题模型</a:t>
            </a:r>
          </a:p>
        </p:txBody>
      </p:sp>
      <p:pic>
        <p:nvPicPr>
          <p:cNvPr id="4" name="图片 3">
            <a:extLst>
              <a:ext uri="{FF2B5EF4-FFF2-40B4-BE49-F238E27FC236}">
                <a16:creationId xmlns:a16="http://schemas.microsoft.com/office/drawing/2014/main" xmlns="" id="{58BA084B-F06F-4E47-BC1C-4D60AD962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pic>
        <p:nvPicPr>
          <p:cNvPr id="5" name="图片 4">
            <a:extLst>
              <a:ext uri="{FF2B5EF4-FFF2-40B4-BE49-F238E27FC236}">
                <a16:creationId xmlns:a16="http://schemas.microsoft.com/office/drawing/2014/main" xmlns="" id="{61FEC3D0-3B26-4E0B-8B91-B997DE5AF534}"/>
              </a:ext>
            </a:extLst>
          </p:cNvPr>
          <p:cNvPicPr>
            <a:picLocks noChangeAspect="1"/>
          </p:cNvPicPr>
          <p:nvPr/>
        </p:nvPicPr>
        <p:blipFill>
          <a:blip r:embed="rId5"/>
          <a:stretch>
            <a:fillRect/>
          </a:stretch>
        </p:blipFill>
        <p:spPr>
          <a:xfrm>
            <a:off x="0" y="930467"/>
            <a:ext cx="11181033" cy="48772"/>
          </a:xfrm>
          <a:prstGeom prst="rect">
            <a:avLst/>
          </a:prstGeom>
        </p:spPr>
      </p:pic>
    </p:spTree>
    <p:extLst>
      <p:ext uri="{BB962C8B-B14F-4D97-AF65-F5344CB8AC3E}">
        <p14:creationId xmlns:p14="http://schemas.microsoft.com/office/powerpoint/2010/main" val="13631431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716" y="242175"/>
            <a:ext cx="8229600" cy="1143000"/>
          </a:xfrm>
        </p:spPr>
        <p:txBody>
          <a:bodyPr/>
          <a:lstStyle/>
          <a:p>
            <a:pPr algn="l"/>
            <a:r>
              <a:rPr lang="zh-CN" altLang="en-US" sz="4000" b="1" dirty="0">
                <a:latin typeface="微软雅黑" panose="020B0503020204020204" pitchFamily="34" charset="-122"/>
                <a:ea typeface="微软雅黑" panose="020B0503020204020204" pitchFamily="34" charset="-122"/>
              </a:rPr>
              <a:t>模型结构</a:t>
            </a:r>
          </a:p>
        </p:txBody>
      </p:sp>
      <p:sp>
        <p:nvSpPr>
          <p:cNvPr id="3" name="矩形 2"/>
          <p:cNvSpPr/>
          <p:nvPr/>
        </p:nvSpPr>
        <p:spPr>
          <a:xfrm>
            <a:off x="7512882" y="1238375"/>
            <a:ext cx="4384867" cy="5232202"/>
          </a:xfrm>
          <a:prstGeom prst="rect">
            <a:avLst/>
          </a:prstGeom>
        </p:spPr>
        <p:txBody>
          <a:bodyPr wrap="square">
            <a:spAutoFit/>
          </a:bodyPr>
          <a:lstStyle/>
          <a:p>
            <a:pPr marL="342900" indent="-342900">
              <a:spcBef>
                <a:spcPts val="600"/>
              </a:spcBef>
              <a:spcAft>
                <a:spcPts val="600"/>
              </a:spcAft>
              <a:buFont typeface="Wingdings" panose="05000000000000000000" pitchFamily="2" charset="2"/>
              <a:buChar char="Ø"/>
            </a:pPr>
            <a:r>
              <a:rPr lang="en-US" altLang="zh-CN" sz="2800" b="1" dirty="0" err="1">
                <a:latin typeface="Times New Roman" panose="02020603050405020304" pitchFamily="18" charset="0"/>
                <a:ea typeface="微软雅黑" panose="020B0503020204020204" pitchFamily="34" charset="-122"/>
                <a:cs typeface="Times New Roman" panose="02020603050405020304" pitchFamily="18" charset="0"/>
              </a:rPr>
              <a:t>NoteRNN</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为单层</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网络，</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将其分别复制成</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网络、</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Target Q</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网络和</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奖励函数当中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a:p>
            <a:pPr marL="342900" indent="-342900">
              <a:spcBef>
                <a:spcPts val="600"/>
              </a:spcBef>
              <a:spcAft>
                <a:spcPts val="600"/>
              </a:spcAft>
              <a:buFont typeface="Wingdings" panose="05000000000000000000" pitchFamily="2" charset="2"/>
              <a:buChar char="Ø"/>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Target Q</a:t>
            </a:r>
            <a:r>
              <a:rPr lang="zh-CN" altLang="zh-CN" sz="2800" b="1" dirty="0">
                <a:latin typeface="Times New Roman" panose="02020603050405020304" pitchFamily="18" charset="0"/>
                <a:ea typeface="微软雅黑" panose="020B0503020204020204" pitchFamily="34" charset="-122"/>
                <a:cs typeface="Times New Roman" panose="02020603050405020304" pitchFamily="18" charset="0"/>
              </a:rPr>
              <a:t>网络</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网络的延迟副本</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，用于延迟更新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Q</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网络的参数；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Wingdings" panose="05000000000000000000" pitchFamily="2" charset="2"/>
              <a:buChar char="Ø"/>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特征提取模块</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：基于主题模型的特征提取器模块；</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spcBef>
                <a:spcPts val="600"/>
              </a:spcBef>
              <a:spcAft>
                <a:spcPts val="600"/>
              </a:spcAft>
              <a:buFont typeface="Wingdings" panose="05000000000000000000" pitchFamily="2" charset="2"/>
              <a:buChar char="Ø"/>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奖励函数</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：由多个特征提取模块组成的多尺度建模模块输出和</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NoteRNN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输出加权运算的结果。</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xmlns="" id="{43CF52EA-5424-42D3-BEEC-31F2DACA5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78" y="1300114"/>
            <a:ext cx="6935062" cy="4781709"/>
          </a:xfrm>
          <a:prstGeom prst="rect">
            <a:avLst/>
          </a:prstGeom>
        </p:spPr>
      </p:pic>
      <p:pic>
        <p:nvPicPr>
          <p:cNvPr id="6" name="图片 5">
            <a:extLst>
              <a:ext uri="{FF2B5EF4-FFF2-40B4-BE49-F238E27FC236}">
                <a16:creationId xmlns:a16="http://schemas.microsoft.com/office/drawing/2014/main" xmlns="" id="{EA5A855A-10ED-4080-BC4B-5B1006BE27EC}"/>
              </a:ext>
            </a:extLst>
          </p:cNvPr>
          <p:cNvPicPr>
            <a:picLocks noChangeAspect="1"/>
          </p:cNvPicPr>
          <p:nvPr/>
        </p:nvPicPr>
        <p:blipFill>
          <a:blip r:embed="rId4"/>
          <a:stretch>
            <a:fillRect/>
          </a:stretch>
        </p:blipFill>
        <p:spPr>
          <a:xfrm>
            <a:off x="0" y="930467"/>
            <a:ext cx="11181033" cy="48772"/>
          </a:xfrm>
          <a:prstGeom prst="rect">
            <a:avLst/>
          </a:prstGeom>
        </p:spPr>
      </p:pic>
      <p:pic>
        <p:nvPicPr>
          <p:cNvPr id="7" name="图片 6">
            <a:extLst>
              <a:ext uri="{FF2B5EF4-FFF2-40B4-BE49-F238E27FC236}">
                <a16:creationId xmlns:a16="http://schemas.microsoft.com/office/drawing/2014/main" xmlns="" id="{CDFBFE17-D99A-40F4-974B-EFD21AD343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27708164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1" y="1260837"/>
            <a:ext cx="3480993" cy="428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360" y="1842128"/>
            <a:ext cx="5125226" cy="312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p:cNvSpPr>
            <a:spLocks noGrp="1"/>
          </p:cNvSpPr>
          <p:nvPr>
            <p:ph type="title"/>
          </p:nvPr>
        </p:nvSpPr>
        <p:spPr>
          <a:xfrm>
            <a:off x="1541721" y="211138"/>
            <a:ext cx="8229600" cy="1143000"/>
          </a:xfrm>
        </p:spPr>
        <p:txBody>
          <a:bodyPr/>
          <a:lstStyle/>
          <a:p>
            <a:pPr algn="l"/>
            <a:r>
              <a:rPr lang="zh-CN" altLang="en-US" sz="4000" b="1" dirty="0">
                <a:latin typeface="微软雅黑" panose="020B0503020204020204" pitchFamily="34" charset="-122"/>
                <a:ea typeface="微软雅黑" panose="020B0503020204020204" pitchFamily="34" charset="-122"/>
              </a:rPr>
              <a:t>基于主题模型的奖励函数设计</a:t>
            </a:r>
          </a:p>
        </p:txBody>
      </p:sp>
      <p:sp>
        <p:nvSpPr>
          <p:cNvPr id="8" name="矩形 7"/>
          <p:cNvSpPr/>
          <p:nvPr/>
        </p:nvSpPr>
        <p:spPr>
          <a:xfrm>
            <a:off x="1611336" y="5939988"/>
            <a:ext cx="3416320"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基于主题的模型结构</a:t>
            </a:r>
          </a:p>
        </p:txBody>
      </p:sp>
      <p:sp>
        <p:nvSpPr>
          <p:cNvPr id="11" name="矩形 10"/>
          <p:cNvSpPr/>
          <p:nvPr/>
        </p:nvSpPr>
        <p:spPr>
          <a:xfrm>
            <a:off x="7405350" y="5939988"/>
            <a:ext cx="2339102"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奖励函数设计</a:t>
            </a:r>
          </a:p>
        </p:txBody>
      </p:sp>
      <p:pic>
        <p:nvPicPr>
          <p:cNvPr id="7" name="图片 6">
            <a:extLst>
              <a:ext uri="{FF2B5EF4-FFF2-40B4-BE49-F238E27FC236}">
                <a16:creationId xmlns:a16="http://schemas.microsoft.com/office/drawing/2014/main" xmlns="" id="{8FA59A45-206C-4F8F-93D5-25BB4F44F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pic>
        <p:nvPicPr>
          <p:cNvPr id="12" name="图片 11">
            <a:extLst>
              <a:ext uri="{FF2B5EF4-FFF2-40B4-BE49-F238E27FC236}">
                <a16:creationId xmlns:a16="http://schemas.microsoft.com/office/drawing/2014/main" xmlns="" id="{81DBD39E-EBAC-48C1-B879-D49EE8C0F8AD}"/>
              </a:ext>
            </a:extLst>
          </p:cNvPr>
          <p:cNvPicPr>
            <a:picLocks noChangeAspect="1"/>
          </p:cNvPicPr>
          <p:nvPr/>
        </p:nvPicPr>
        <p:blipFill>
          <a:blip r:embed="rId6"/>
          <a:stretch>
            <a:fillRect/>
          </a:stretch>
        </p:blipFill>
        <p:spPr>
          <a:xfrm>
            <a:off x="0" y="930467"/>
            <a:ext cx="11181033" cy="48772"/>
          </a:xfrm>
          <a:prstGeom prst="rect">
            <a:avLst/>
          </a:prstGeom>
        </p:spPr>
      </p:pic>
      <p:sp>
        <p:nvSpPr>
          <p:cNvPr id="2" name="箭头: 燕尾形 1">
            <a:extLst>
              <a:ext uri="{FF2B5EF4-FFF2-40B4-BE49-F238E27FC236}">
                <a16:creationId xmlns:a16="http://schemas.microsoft.com/office/drawing/2014/main" xmlns="" id="{D8BE6DA1-3F19-4421-9B36-5B35A101566E}"/>
              </a:ext>
            </a:extLst>
          </p:cNvPr>
          <p:cNvSpPr/>
          <p:nvPr/>
        </p:nvSpPr>
        <p:spPr bwMode="auto">
          <a:xfrm>
            <a:off x="5556762" y="3119010"/>
            <a:ext cx="878958" cy="666307"/>
          </a:xfrm>
          <a:prstGeom prst="notchedRightArrow">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spTree>
    <p:extLst>
      <p:ext uri="{BB962C8B-B14F-4D97-AF65-F5344CB8AC3E}">
        <p14:creationId xmlns:p14="http://schemas.microsoft.com/office/powerpoint/2010/main" val="35037822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3457" y="2774965"/>
            <a:ext cx="10385087"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rPr>
              <a:t>基于</a:t>
            </a:r>
            <a:r>
              <a:rPr lang="en-US" altLang="zh-CN" sz="4400" b="1" dirty="0">
                <a:latin typeface="微软雅黑" panose="020B0503020204020204" pitchFamily="34" charset="-122"/>
                <a:ea typeface="微软雅黑" panose="020B0503020204020204" pitchFamily="34" charset="-122"/>
              </a:rPr>
              <a:t>LDA</a:t>
            </a:r>
            <a:r>
              <a:rPr lang="zh-CN" altLang="en-US" sz="4400" b="1" dirty="0">
                <a:latin typeface="微软雅黑" panose="020B0503020204020204" pitchFamily="34" charset="-122"/>
                <a:ea typeface="微软雅黑" panose="020B0503020204020204" pitchFamily="34" charset="-122"/>
              </a:rPr>
              <a:t>主题模型的奖励函数的实验验证</a:t>
            </a:r>
          </a:p>
        </p:txBody>
      </p:sp>
      <p:pic>
        <p:nvPicPr>
          <p:cNvPr id="3" name="图片 2">
            <a:extLst>
              <a:ext uri="{FF2B5EF4-FFF2-40B4-BE49-F238E27FC236}">
                <a16:creationId xmlns:a16="http://schemas.microsoft.com/office/drawing/2014/main" xmlns="" id="{68658F63-48F3-4180-8736-5ACE865151AF}"/>
              </a:ext>
            </a:extLst>
          </p:cNvPr>
          <p:cNvPicPr>
            <a:picLocks noChangeAspect="1"/>
          </p:cNvPicPr>
          <p:nvPr/>
        </p:nvPicPr>
        <p:blipFill>
          <a:blip r:embed="rId3"/>
          <a:stretch>
            <a:fillRect/>
          </a:stretch>
        </p:blipFill>
        <p:spPr>
          <a:xfrm>
            <a:off x="0" y="930467"/>
            <a:ext cx="11181033" cy="48772"/>
          </a:xfrm>
          <a:prstGeom prst="rect">
            <a:avLst/>
          </a:prstGeom>
        </p:spPr>
      </p:pic>
      <p:pic>
        <p:nvPicPr>
          <p:cNvPr id="5" name="图片 4">
            <a:extLst>
              <a:ext uri="{FF2B5EF4-FFF2-40B4-BE49-F238E27FC236}">
                <a16:creationId xmlns:a16="http://schemas.microsoft.com/office/drawing/2014/main" xmlns="" id="{84DED789-16F0-4ADE-923C-DF45215DB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625386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716" y="146526"/>
            <a:ext cx="8229600" cy="1143000"/>
          </a:xfrm>
        </p:spPr>
        <p:txBody>
          <a:bodyPr/>
          <a:lstStyle/>
          <a:p>
            <a:pPr algn="l"/>
            <a:r>
              <a:rPr lang="zh-CN" altLang="en-US" sz="4000" b="1" dirty="0" smtClean="0">
                <a:latin typeface="微软雅黑" panose="020B0503020204020204" pitchFamily="34" charset="-122"/>
                <a:ea typeface="微软雅黑" panose="020B0503020204020204" pitchFamily="34" charset="-122"/>
              </a:rPr>
              <a:t>模型设置</a:t>
            </a:r>
            <a:endParaRPr lang="zh-CN" altLang="en-US" sz="40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7175785" y="1329189"/>
            <a:ext cx="3682752" cy="417045"/>
          </a:xfrm>
        </p:spPr>
        <p:txBody>
          <a:bodyPr>
            <a:noAutofit/>
          </a:bodyPr>
          <a:lstStyle/>
          <a:p>
            <a:pP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特征提取器</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8841" y="3537224"/>
            <a:ext cx="4000644" cy="444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841" y="4764204"/>
            <a:ext cx="4126731" cy="71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a:extLst>
              <a:ext uri="{FF2B5EF4-FFF2-40B4-BE49-F238E27FC236}">
                <a16:creationId xmlns:a16="http://schemas.microsoft.com/office/drawing/2014/main" xmlns="" id="{C83EEEB9-E45E-7296-9C3D-9DBA26876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695" y="1399980"/>
            <a:ext cx="6579870" cy="4536805"/>
          </a:xfrm>
          <a:prstGeom prst="rect">
            <a:avLst/>
          </a:prstGeom>
        </p:spPr>
      </p:pic>
      <p:grpSp>
        <p:nvGrpSpPr>
          <p:cNvPr id="5" name="组合 4"/>
          <p:cNvGrpSpPr/>
          <p:nvPr/>
        </p:nvGrpSpPr>
        <p:grpSpPr>
          <a:xfrm>
            <a:off x="7175785" y="1925313"/>
            <a:ext cx="4680520" cy="792088"/>
            <a:chOff x="-725959" y="5764280"/>
            <a:chExt cx="12134850" cy="2200275"/>
          </a:xfrm>
        </p:grpSpPr>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5959" y="5764280"/>
              <a:ext cx="121348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圆角矩形 3"/>
            <p:cNvSpPr/>
            <p:nvPr/>
          </p:nvSpPr>
          <p:spPr>
            <a:xfrm>
              <a:off x="-286118" y="7337275"/>
              <a:ext cx="576063" cy="6206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xmlns="" id="{815D48B4-360D-486D-B134-6CF98AB2EF36}"/>
              </a:ext>
            </a:extLst>
          </p:cNvPr>
          <p:cNvPicPr>
            <a:picLocks noChangeAspect="1"/>
          </p:cNvPicPr>
          <p:nvPr/>
        </p:nvPicPr>
        <p:blipFill>
          <a:blip r:embed="rId7"/>
          <a:stretch>
            <a:fillRect/>
          </a:stretch>
        </p:blipFill>
        <p:spPr>
          <a:xfrm>
            <a:off x="0" y="930467"/>
            <a:ext cx="11181033" cy="48772"/>
          </a:xfrm>
          <a:prstGeom prst="rect">
            <a:avLst/>
          </a:prstGeom>
        </p:spPr>
      </p:pic>
      <p:sp>
        <p:nvSpPr>
          <p:cNvPr id="7" name="矩形 6">
            <a:extLst>
              <a:ext uri="{FF2B5EF4-FFF2-40B4-BE49-F238E27FC236}">
                <a16:creationId xmlns:a16="http://schemas.microsoft.com/office/drawing/2014/main" xmlns="" id="{23B3A8A4-9864-44B2-A277-FCC2E0E4351C}"/>
              </a:ext>
            </a:extLst>
          </p:cNvPr>
          <p:cNvSpPr/>
          <p:nvPr/>
        </p:nvSpPr>
        <p:spPr>
          <a:xfrm>
            <a:off x="7175785" y="2896480"/>
            <a:ext cx="1661032" cy="461665"/>
          </a:xfrm>
          <a:prstGeom prst="rect">
            <a:avLst/>
          </a:prstGeom>
        </p:spPr>
        <p:txBody>
          <a:bodyPr wrap="none">
            <a:spAutoFit/>
          </a:bodyPr>
          <a:lstStyle/>
          <a:p>
            <a:pPr>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奖励函数</a:t>
            </a:r>
            <a:endParaRPr lang="en-US" altLang="zh-CN" sz="2400"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7D00F978-F8C1-4195-ADE2-95BF3E713502}"/>
              </a:ext>
            </a:extLst>
          </p:cNvPr>
          <p:cNvSpPr/>
          <p:nvPr/>
        </p:nvSpPr>
        <p:spPr>
          <a:xfrm>
            <a:off x="7228841" y="4160393"/>
            <a:ext cx="1661032" cy="424732"/>
          </a:xfrm>
          <a:prstGeom prst="rect">
            <a:avLst/>
          </a:prstGeom>
        </p:spPr>
        <p:txBody>
          <a:bodyPr wrap="none">
            <a:spAutoFit/>
          </a:bodyPr>
          <a:lstStyle/>
          <a:p>
            <a:pPr marL="228600" lvl="0" indent="-228600">
              <a:lnSpc>
                <a:spcPct val="90000"/>
              </a:lnSpc>
              <a:spcBef>
                <a:spcPts val="1000"/>
              </a:spcBef>
              <a:buFont typeface="Wingdings" panose="05000000000000000000" pitchFamily="2" charset="2"/>
              <a:buChar char="Ø"/>
            </a:pPr>
            <a:r>
              <a:rPr lang="zh-CN" altLang="en-US" sz="2400" b="1" dirty="0">
                <a:solidFill>
                  <a:prstClr val="black"/>
                </a:solidFill>
                <a:latin typeface="微软雅黑" panose="020B0503020204020204" pitchFamily="34" charset="-122"/>
                <a:ea typeface="微软雅黑" panose="020B0503020204020204" pitchFamily="34" charset="-122"/>
              </a:rPr>
              <a:t>损失函数</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xmlns="" id="{6E448020-6DF5-4CC2-9E69-3BE9413F77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23063826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3345" y="173897"/>
            <a:ext cx="8229600" cy="1143000"/>
          </a:xfrm>
        </p:spPr>
        <p:txBody>
          <a:bodyPr/>
          <a:lstStyle/>
          <a:p>
            <a:pPr algn="l"/>
            <a:r>
              <a:rPr lang="zh-CN" altLang="en-US" sz="4000" b="1" dirty="0">
                <a:latin typeface="微软雅黑" panose="020B0503020204020204" pitchFamily="34" charset="-122"/>
                <a:ea typeface="微软雅黑" panose="020B0503020204020204" pitchFamily="34" charset="-122"/>
              </a:rPr>
              <a:t>数据集</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92" y="1800668"/>
            <a:ext cx="7344816" cy="325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096948" y="1009688"/>
            <a:ext cx="8928992" cy="523220"/>
          </a:xfrm>
          <a:prstGeom prst="rect">
            <a:avLst/>
          </a:prstGeom>
        </p:spPr>
        <p:txBody>
          <a:bodyPr wrap="square">
            <a:spAutoFit/>
          </a:bodyPr>
          <a:lstStyle/>
          <a:p>
            <a:pPr indent="457200"/>
            <a:r>
              <a:rPr lang="zh-CN" altLang="en-US" sz="2800" b="1" dirty="0">
                <a:latin typeface="微软雅黑" panose="020B0503020204020204" pitchFamily="34" charset="-122"/>
                <a:ea typeface="微软雅黑" panose="020B0503020204020204" pitchFamily="34" charset="-122"/>
              </a:rPr>
              <a:t>音乐数据表示</a:t>
            </a:r>
          </a:p>
        </p:txBody>
      </p:sp>
      <p:sp>
        <p:nvSpPr>
          <p:cNvPr id="6" name="TextBox 5"/>
          <p:cNvSpPr txBox="1"/>
          <p:nvPr/>
        </p:nvSpPr>
        <p:spPr>
          <a:xfrm>
            <a:off x="380492" y="5177571"/>
            <a:ext cx="1863628"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ABC format</a:t>
            </a:r>
            <a:endParaRPr lang="zh-CN" altLang="en-US" sz="24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568271" y="5177571"/>
            <a:ext cx="211389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Piano roll</a:t>
            </a:r>
            <a:endParaRPr lang="zh-CN" altLang="en-US" sz="24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006312" y="5177571"/>
            <a:ext cx="3291732" cy="461665"/>
          </a:xfrm>
          <a:prstGeom prst="rect">
            <a:avLst/>
          </a:prstGeom>
          <a:noFill/>
        </p:spPr>
        <p:txBody>
          <a:bodyPr wrap="square" rtlCol="0">
            <a:spAutoFit/>
          </a:bodyPr>
          <a:lstStyle/>
          <a:p>
            <a:r>
              <a:rPr lang="en-US" altLang="zh-CN" sz="2400" b="1" dirty="0">
                <a:solidFill>
                  <a:srgbClr val="C00000"/>
                </a:solidFill>
                <a:latin typeface="Times New Roman" panose="02020603050405020304" pitchFamily="18" charset="0"/>
                <a:cs typeface="Times New Roman" panose="02020603050405020304" pitchFamily="18" charset="0"/>
              </a:rPr>
              <a:t>Note sequence </a:t>
            </a:r>
            <a:endParaRPr lang="zh-CN" altLang="en-US" sz="2400" b="1" dirty="0">
              <a:solidFill>
                <a:srgbClr val="C00000"/>
              </a:solidFill>
              <a:latin typeface="Times New Roman" panose="02020603050405020304" pitchFamily="18" charset="0"/>
              <a:cs typeface="Times New Roman" panose="02020603050405020304" pitchFamily="18" charset="0"/>
            </a:endParaRPr>
          </a:p>
        </p:txBody>
      </p:sp>
      <p:sp>
        <p:nvSpPr>
          <p:cNvPr id="3" name="矩形 2"/>
          <p:cNvSpPr/>
          <p:nvPr/>
        </p:nvSpPr>
        <p:spPr>
          <a:xfrm>
            <a:off x="1556548" y="6013231"/>
            <a:ext cx="9862820" cy="830997"/>
          </a:xfrm>
          <a:prstGeom prst="rect">
            <a:avLst/>
          </a:prstGeom>
        </p:spPr>
        <p:txBody>
          <a:bodyPr wrap="square">
            <a:spAutoFit/>
          </a:bodyPr>
          <a:lstStyle/>
          <a:p>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使用</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Nottingham</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民</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歌</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数据集，包含</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1034</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的</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midi</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文件，音高范围从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55</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到</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88</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，将其量化为</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4/4</a:t>
            </a:r>
            <a:r>
              <a:rPr lang="zh-CN" altLang="zh-CN" sz="2400" dirty="0">
                <a:latin typeface="Times New Roman" panose="02020603050405020304" pitchFamily="18" charset="0"/>
                <a:ea typeface="微软雅黑" panose="020B0503020204020204" pitchFamily="34" charset="-122"/>
                <a:cs typeface="Times New Roman" panose="02020603050405020304" pitchFamily="18" charset="0"/>
              </a:rPr>
              <a:t>拍。</a:t>
            </a:r>
          </a:p>
        </p:txBody>
      </p:sp>
      <p:pic>
        <p:nvPicPr>
          <p:cNvPr id="8" name="图片 7">
            <a:extLst>
              <a:ext uri="{FF2B5EF4-FFF2-40B4-BE49-F238E27FC236}">
                <a16:creationId xmlns:a16="http://schemas.microsoft.com/office/drawing/2014/main" xmlns="" id="{3590CBB1-AA11-8DB2-2428-895E1E89EB59}"/>
              </a:ext>
            </a:extLst>
          </p:cNvPr>
          <p:cNvPicPr>
            <a:picLocks noChangeAspect="1"/>
          </p:cNvPicPr>
          <p:nvPr/>
        </p:nvPicPr>
        <p:blipFill>
          <a:blip r:embed="rId4"/>
          <a:stretch>
            <a:fillRect/>
          </a:stretch>
        </p:blipFill>
        <p:spPr>
          <a:xfrm>
            <a:off x="7898180" y="2328136"/>
            <a:ext cx="4116591" cy="2289965"/>
          </a:xfrm>
          <a:prstGeom prst="rect">
            <a:avLst/>
          </a:prstGeom>
        </p:spPr>
      </p:pic>
      <p:pic>
        <p:nvPicPr>
          <p:cNvPr id="10" name="图片 9">
            <a:extLst>
              <a:ext uri="{FF2B5EF4-FFF2-40B4-BE49-F238E27FC236}">
                <a16:creationId xmlns:a16="http://schemas.microsoft.com/office/drawing/2014/main" xmlns="" id="{E0C8E296-6260-4C13-84F5-D9A037F9A3FC}"/>
              </a:ext>
            </a:extLst>
          </p:cNvPr>
          <p:cNvPicPr>
            <a:picLocks noChangeAspect="1"/>
          </p:cNvPicPr>
          <p:nvPr/>
        </p:nvPicPr>
        <p:blipFill>
          <a:blip r:embed="rId5"/>
          <a:stretch>
            <a:fillRect/>
          </a:stretch>
        </p:blipFill>
        <p:spPr>
          <a:xfrm>
            <a:off x="0" y="930467"/>
            <a:ext cx="11181033" cy="48772"/>
          </a:xfrm>
          <a:prstGeom prst="rect">
            <a:avLst/>
          </a:prstGeom>
        </p:spPr>
      </p:pic>
      <p:sp>
        <p:nvSpPr>
          <p:cNvPr id="5" name="矩形 4">
            <a:extLst>
              <a:ext uri="{FF2B5EF4-FFF2-40B4-BE49-F238E27FC236}">
                <a16:creationId xmlns:a16="http://schemas.microsoft.com/office/drawing/2014/main" xmlns="" id="{6B29DB8B-E094-4B5B-AD0C-0EEC4AC4CFED}"/>
              </a:ext>
            </a:extLst>
          </p:cNvPr>
          <p:cNvSpPr/>
          <p:nvPr/>
        </p:nvSpPr>
        <p:spPr>
          <a:xfrm>
            <a:off x="8966460" y="1040137"/>
            <a:ext cx="1980029" cy="523220"/>
          </a:xfrm>
          <a:prstGeom prst="rect">
            <a:avLst/>
          </a:prstGeom>
        </p:spPr>
        <p:txBody>
          <a:bodyPr wrap="none">
            <a:spAutoFit/>
          </a:bodyPr>
          <a:lstStyle/>
          <a:p>
            <a:r>
              <a:rPr lang="zh-CN" altLang="en-US" sz="2800" b="1" dirty="0">
                <a:solidFill>
                  <a:prstClr val="black"/>
                </a:solidFill>
                <a:latin typeface="微软雅黑" panose="020B0503020204020204" pitchFamily="34" charset="-122"/>
                <a:ea typeface="微软雅黑" panose="020B0503020204020204" pitchFamily="34" charset="-122"/>
              </a:rPr>
              <a:t>训练</a:t>
            </a:r>
            <a:r>
              <a:rPr lang="zh-CN" altLang="zh-CN" sz="2800" b="1" dirty="0">
                <a:solidFill>
                  <a:prstClr val="black"/>
                </a:solidFill>
                <a:latin typeface="微软雅黑" panose="020B0503020204020204" pitchFamily="34" charset="-122"/>
                <a:ea typeface="微软雅黑" panose="020B0503020204020204" pitchFamily="34" charset="-122"/>
              </a:rPr>
              <a:t>数据集</a:t>
            </a:r>
            <a:endParaRPr lang="zh-CN" altLang="en-US" sz="28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xmlns="" id="{93738CAC-03E4-4E86-83AE-E50B83C261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8246237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40A81DFA-3351-5431-467E-E2588E91B5E7}"/>
              </a:ext>
            </a:extLst>
          </p:cNvPr>
          <p:cNvPicPr>
            <a:picLocks noChangeAspect="1"/>
          </p:cNvPicPr>
          <p:nvPr/>
        </p:nvPicPr>
        <p:blipFill>
          <a:blip r:embed="rId3"/>
          <a:stretch>
            <a:fillRect/>
          </a:stretch>
        </p:blipFill>
        <p:spPr>
          <a:xfrm>
            <a:off x="2890030" y="3088799"/>
            <a:ext cx="6967870" cy="3177964"/>
          </a:xfrm>
          <a:prstGeom prst="rect">
            <a:avLst/>
          </a:prstGeom>
        </p:spPr>
      </p:pic>
      <p:sp>
        <p:nvSpPr>
          <p:cNvPr id="2" name="标题 1"/>
          <p:cNvSpPr>
            <a:spLocks noGrp="1"/>
          </p:cNvSpPr>
          <p:nvPr>
            <p:ph type="title"/>
          </p:nvPr>
        </p:nvSpPr>
        <p:spPr>
          <a:xfrm>
            <a:off x="1419447" y="164540"/>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客观指标评价</a:t>
            </a:r>
          </a:p>
        </p:txBody>
      </p:sp>
      <p:sp>
        <p:nvSpPr>
          <p:cNvPr id="4" name="矩形 3"/>
          <p:cNvSpPr/>
          <p:nvPr/>
        </p:nvSpPr>
        <p:spPr>
          <a:xfrm>
            <a:off x="1343101" y="6365424"/>
            <a:ext cx="9601345" cy="523220"/>
          </a:xfrm>
          <a:prstGeom prst="rect">
            <a:avLst/>
          </a:prstGeom>
        </p:spPr>
        <p:txBody>
          <a:bodyPr wrap="square">
            <a:spAutoFit/>
          </a:bodyPr>
          <a:lstStyle/>
          <a:p>
            <a:pPr indent="457200"/>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RE-RLTUNER</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的结果显示前后关系之间有更强的相关性！</a:t>
            </a:r>
            <a:endPar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 name="矩形 7"/>
          <p:cNvSpPr/>
          <p:nvPr/>
        </p:nvSpPr>
        <p:spPr>
          <a:xfrm>
            <a:off x="715926" y="1052736"/>
            <a:ext cx="8619460" cy="1261884"/>
          </a:xfrm>
          <a:prstGeom prst="rect">
            <a:avLst/>
          </a:prstGeom>
        </p:spPr>
        <p:txBody>
          <a:bodyPr wrap="square">
            <a:spAutoFit/>
          </a:bodyPr>
          <a:lstStyle/>
          <a:p>
            <a:pPr marL="342900" indent="-342900">
              <a:buFont typeface="Wingdings" panose="05000000000000000000" pitchFamily="2" charset="2"/>
              <a:buChar char="l"/>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客观指标</a:t>
            </a:r>
            <a:r>
              <a:rPr lang="zh-CN" altLang="en-US" sz="2800" b="1"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PC/bar</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：每个小节的音符数量；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914400" lvl="1" indent="-457200">
              <a:buFont typeface="Wingdings" panose="05000000000000000000" pitchFamily="2" charset="2"/>
              <a:buChar char="Ø"/>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Auto-lag</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：音乐序列相关性指标（</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统计单元个数）；</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xmlns="" id="{1BA85E5C-26E2-4160-B3A3-2BA95D7D118E}"/>
              </a:ext>
            </a:extLst>
          </p:cNvPr>
          <p:cNvPicPr>
            <a:picLocks noChangeAspect="1"/>
          </p:cNvPicPr>
          <p:nvPr/>
        </p:nvPicPr>
        <p:blipFill>
          <a:blip r:embed="rId4"/>
          <a:stretch>
            <a:fillRect/>
          </a:stretch>
        </p:blipFill>
        <p:spPr>
          <a:xfrm>
            <a:off x="0" y="930467"/>
            <a:ext cx="11181033" cy="48772"/>
          </a:xfrm>
          <a:prstGeom prst="rect">
            <a:avLst/>
          </a:prstGeom>
        </p:spPr>
      </p:pic>
      <p:sp>
        <p:nvSpPr>
          <p:cNvPr id="3" name="矩形 2">
            <a:extLst>
              <a:ext uri="{FF2B5EF4-FFF2-40B4-BE49-F238E27FC236}">
                <a16:creationId xmlns:a16="http://schemas.microsoft.com/office/drawing/2014/main" xmlns="" id="{33B3C2C9-C0A3-41CB-8335-F39AFED0E9EB}"/>
              </a:ext>
            </a:extLst>
          </p:cNvPr>
          <p:cNvSpPr/>
          <p:nvPr/>
        </p:nvSpPr>
        <p:spPr>
          <a:xfrm>
            <a:off x="715926" y="2638922"/>
            <a:ext cx="2326278" cy="523220"/>
          </a:xfrm>
          <a:prstGeom prst="rect">
            <a:avLst/>
          </a:prstGeom>
        </p:spPr>
        <p:txBody>
          <a:bodyPr wrap="none">
            <a:spAutoFit/>
          </a:bodyPr>
          <a:lstStyle/>
          <a:p>
            <a:pPr marL="342900" lvl="0" indent="-342900">
              <a:buFont typeface="Wingdings" panose="05000000000000000000" pitchFamily="2" charset="2"/>
              <a:buChar char="l"/>
            </a:pPr>
            <a:r>
              <a:rPr lang="zh-CN" altLang="en-US"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结果统计：</a:t>
            </a:r>
            <a:endParaRPr lang="en-US" altLang="zh-CN" sz="28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9" name="图片 8">
            <a:extLst>
              <a:ext uri="{FF2B5EF4-FFF2-40B4-BE49-F238E27FC236}">
                <a16:creationId xmlns:a16="http://schemas.microsoft.com/office/drawing/2014/main" xmlns="" id="{17F2D7AD-7A93-4D83-97BC-8931B8644B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1046794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B513298A-16E3-42FC-8ADE-A94EE6C69EC8}"/>
              </a:ext>
            </a:extLst>
          </p:cNvPr>
          <p:cNvSpPr txBox="1">
            <a:spLocks/>
          </p:cNvSpPr>
          <p:nvPr/>
        </p:nvSpPr>
        <p:spPr>
          <a:xfrm>
            <a:off x="1842935" y="2693988"/>
            <a:ext cx="8682521" cy="14700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强化学习在单音轨音乐生成的应用</a:t>
            </a:r>
          </a:p>
        </p:txBody>
      </p:sp>
      <p:sp>
        <p:nvSpPr>
          <p:cNvPr id="5" name="文本框 3">
            <a:extLst>
              <a:ext uri="{FF2B5EF4-FFF2-40B4-BE49-F238E27FC236}">
                <a16:creationId xmlns:a16="http://schemas.microsoft.com/office/drawing/2014/main" xmlns="" id="{A0755D39-4FF4-46AD-983E-91B8749C8DF0}"/>
              </a:ext>
            </a:extLst>
          </p:cNvPr>
          <p:cNvSpPr txBox="1"/>
          <p:nvPr/>
        </p:nvSpPr>
        <p:spPr>
          <a:xfrm>
            <a:off x="4286677" y="3774895"/>
            <a:ext cx="233910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答辩人：刘海滨</a:t>
            </a:r>
          </a:p>
        </p:txBody>
      </p:sp>
      <p:sp>
        <p:nvSpPr>
          <p:cNvPr id="6" name="文本框 4">
            <a:extLst>
              <a:ext uri="{FF2B5EF4-FFF2-40B4-BE49-F238E27FC236}">
                <a16:creationId xmlns:a16="http://schemas.microsoft.com/office/drawing/2014/main" xmlns="" id="{BCB36390-C076-4BCA-9430-404992AFAB96}"/>
              </a:ext>
            </a:extLst>
          </p:cNvPr>
          <p:cNvSpPr txBox="1"/>
          <p:nvPr/>
        </p:nvSpPr>
        <p:spPr>
          <a:xfrm>
            <a:off x="4227824" y="4350959"/>
            <a:ext cx="5291833"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指导老师：燕楠 研究员、王岚 研究员</a:t>
            </a:r>
          </a:p>
        </p:txBody>
      </p:sp>
      <p:sp>
        <p:nvSpPr>
          <p:cNvPr id="7" name="Freeform 5">
            <a:extLst>
              <a:ext uri="{FF2B5EF4-FFF2-40B4-BE49-F238E27FC236}">
                <a16:creationId xmlns:a16="http://schemas.microsoft.com/office/drawing/2014/main" xmlns="" id="{51052723-E3A9-40A8-83BE-CA36F2C9D4A5}"/>
              </a:ext>
            </a:extLst>
          </p:cNvPr>
          <p:cNvSpPr>
            <a:spLocks noEditPoints="1"/>
          </p:cNvSpPr>
          <p:nvPr/>
        </p:nvSpPr>
        <p:spPr bwMode="auto">
          <a:xfrm>
            <a:off x="3935830" y="3867094"/>
            <a:ext cx="399991"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lstStyle/>
          <a:p>
            <a:endParaRPr lang="zh-CN" altLang="en-US"/>
          </a:p>
        </p:txBody>
      </p:sp>
      <p:sp>
        <p:nvSpPr>
          <p:cNvPr id="8" name="Freeform 5">
            <a:extLst>
              <a:ext uri="{FF2B5EF4-FFF2-40B4-BE49-F238E27FC236}">
                <a16:creationId xmlns:a16="http://schemas.microsoft.com/office/drawing/2014/main" xmlns="" id="{07E31F6A-A382-4485-B79A-58764BAD98CF}"/>
              </a:ext>
            </a:extLst>
          </p:cNvPr>
          <p:cNvSpPr>
            <a:spLocks noEditPoints="1"/>
          </p:cNvSpPr>
          <p:nvPr/>
        </p:nvSpPr>
        <p:spPr bwMode="auto">
          <a:xfrm>
            <a:off x="3935830" y="4431784"/>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lstStyle/>
          <a:p>
            <a:endParaRPr lang="zh-CN" altLang="en-US"/>
          </a:p>
        </p:txBody>
      </p:sp>
      <p:sp>
        <p:nvSpPr>
          <p:cNvPr id="9" name="Freeform 5">
            <a:extLst>
              <a:ext uri="{FF2B5EF4-FFF2-40B4-BE49-F238E27FC236}">
                <a16:creationId xmlns:a16="http://schemas.microsoft.com/office/drawing/2014/main" xmlns="" id="{CE6AED89-FBD2-477C-ADE0-AFEFD93537F6}"/>
              </a:ext>
            </a:extLst>
          </p:cNvPr>
          <p:cNvSpPr>
            <a:spLocks noEditPoints="1"/>
          </p:cNvSpPr>
          <p:nvPr/>
        </p:nvSpPr>
        <p:spPr bwMode="auto">
          <a:xfrm>
            <a:off x="3935830" y="5028648"/>
            <a:ext cx="355125" cy="278756"/>
          </a:xfrm>
          <a:custGeom>
            <a:avLst/>
            <a:gdLst>
              <a:gd name="T0" fmla="*/ 534 w 2878"/>
              <a:gd name="T1" fmla="*/ 1131 h 2253"/>
              <a:gd name="T2" fmla="*/ 534 w 2878"/>
              <a:gd name="T3" fmla="*/ 1973 h 2253"/>
              <a:gd name="T4" fmla="*/ 1439 w 2878"/>
              <a:gd name="T5" fmla="*/ 2253 h 2253"/>
              <a:gd name="T6" fmla="*/ 2344 w 2878"/>
              <a:gd name="T7" fmla="*/ 1973 h 2253"/>
              <a:gd name="T8" fmla="*/ 2344 w 2878"/>
              <a:gd name="T9" fmla="*/ 1131 h 2253"/>
              <a:gd name="T10" fmla="*/ 1439 w 2878"/>
              <a:gd name="T11" fmla="*/ 1611 h 2253"/>
              <a:gd name="T12" fmla="*/ 534 w 2878"/>
              <a:gd name="T13" fmla="*/ 1131 h 2253"/>
              <a:gd name="T14" fmla="*/ 2706 w 2878"/>
              <a:gd name="T15" fmla="*/ 1195 h 2253"/>
              <a:gd name="T16" fmla="*/ 2706 w 2878"/>
              <a:gd name="T17" fmla="*/ 805 h 2253"/>
              <a:gd name="T18" fmla="*/ 2878 w 2878"/>
              <a:gd name="T19" fmla="*/ 724 h 2253"/>
              <a:gd name="T20" fmla="*/ 1439 w 2878"/>
              <a:gd name="T21" fmla="*/ 0 h 2253"/>
              <a:gd name="T22" fmla="*/ 0 w 2878"/>
              <a:gd name="T23" fmla="*/ 715 h 2253"/>
              <a:gd name="T24" fmla="*/ 1439 w 2878"/>
              <a:gd name="T25" fmla="*/ 1430 h 2253"/>
              <a:gd name="T26" fmla="*/ 2525 w 2878"/>
              <a:gd name="T27" fmla="*/ 887 h 2253"/>
              <a:gd name="T28" fmla="*/ 2525 w 2878"/>
              <a:gd name="T29" fmla="*/ 1185 h 2253"/>
              <a:gd name="T30" fmla="*/ 2434 w 2878"/>
              <a:gd name="T31" fmla="*/ 1339 h 2253"/>
              <a:gd name="T32" fmla="*/ 2615 w 2878"/>
              <a:gd name="T33" fmla="*/ 1520 h 2253"/>
              <a:gd name="T34" fmla="*/ 2796 w 2878"/>
              <a:gd name="T35" fmla="*/ 1339 h 2253"/>
              <a:gd name="T36" fmla="*/ 2706 w 2878"/>
              <a:gd name="T37" fmla="*/ 1195 h 2253"/>
              <a:gd name="T38" fmla="*/ 2706 w 2878"/>
              <a:gd name="T39" fmla="*/ 1195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78" h="2253">
                <a:moveTo>
                  <a:pt x="534" y="1131"/>
                </a:moveTo>
                <a:cubicBezTo>
                  <a:pt x="534" y="1973"/>
                  <a:pt x="534" y="1973"/>
                  <a:pt x="534" y="1973"/>
                </a:cubicBezTo>
                <a:cubicBezTo>
                  <a:pt x="778" y="2145"/>
                  <a:pt x="1095" y="2253"/>
                  <a:pt x="1439" y="2253"/>
                </a:cubicBezTo>
                <a:cubicBezTo>
                  <a:pt x="1783" y="2253"/>
                  <a:pt x="2100" y="2145"/>
                  <a:pt x="2344" y="1973"/>
                </a:cubicBezTo>
                <a:cubicBezTo>
                  <a:pt x="2344" y="1131"/>
                  <a:pt x="2344" y="1131"/>
                  <a:pt x="2344" y="1131"/>
                </a:cubicBezTo>
                <a:cubicBezTo>
                  <a:pt x="1439" y="1611"/>
                  <a:pt x="1439" y="1611"/>
                  <a:pt x="1439" y="1611"/>
                </a:cubicBezTo>
                <a:cubicBezTo>
                  <a:pt x="534" y="1131"/>
                  <a:pt x="534" y="1131"/>
                  <a:pt x="534" y="1131"/>
                </a:cubicBezTo>
                <a:close/>
                <a:moveTo>
                  <a:pt x="2706" y="1195"/>
                </a:moveTo>
                <a:cubicBezTo>
                  <a:pt x="2706" y="805"/>
                  <a:pt x="2706" y="805"/>
                  <a:pt x="2706" y="805"/>
                </a:cubicBezTo>
                <a:cubicBezTo>
                  <a:pt x="2878" y="724"/>
                  <a:pt x="2878" y="724"/>
                  <a:pt x="2878" y="724"/>
                </a:cubicBezTo>
                <a:cubicBezTo>
                  <a:pt x="1439" y="0"/>
                  <a:pt x="1439" y="0"/>
                  <a:pt x="1439" y="0"/>
                </a:cubicBezTo>
                <a:cubicBezTo>
                  <a:pt x="0" y="715"/>
                  <a:pt x="0" y="715"/>
                  <a:pt x="0" y="715"/>
                </a:cubicBezTo>
                <a:cubicBezTo>
                  <a:pt x="1439" y="1430"/>
                  <a:pt x="1439" y="1430"/>
                  <a:pt x="1439" y="1430"/>
                </a:cubicBezTo>
                <a:cubicBezTo>
                  <a:pt x="2525" y="887"/>
                  <a:pt x="2525" y="887"/>
                  <a:pt x="2525" y="887"/>
                </a:cubicBezTo>
                <a:cubicBezTo>
                  <a:pt x="2525" y="1185"/>
                  <a:pt x="2525" y="1185"/>
                  <a:pt x="2525" y="1185"/>
                </a:cubicBezTo>
                <a:cubicBezTo>
                  <a:pt x="2471" y="1213"/>
                  <a:pt x="2434" y="1276"/>
                  <a:pt x="2434" y="1339"/>
                </a:cubicBezTo>
                <a:cubicBezTo>
                  <a:pt x="2434" y="1439"/>
                  <a:pt x="2516" y="1520"/>
                  <a:pt x="2615" y="1520"/>
                </a:cubicBezTo>
                <a:cubicBezTo>
                  <a:pt x="2715" y="1520"/>
                  <a:pt x="2796" y="1439"/>
                  <a:pt x="2796" y="1339"/>
                </a:cubicBezTo>
                <a:cubicBezTo>
                  <a:pt x="2796" y="1285"/>
                  <a:pt x="2760" y="1222"/>
                  <a:pt x="2706" y="1195"/>
                </a:cubicBezTo>
                <a:cubicBezTo>
                  <a:pt x="2706" y="1195"/>
                  <a:pt x="2706" y="1195"/>
                  <a:pt x="2706" y="1195"/>
                </a:cubicBezTo>
                <a:close/>
              </a:path>
            </a:pathLst>
          </a:custGeom>
          <a:solidFill>
            <a:srgbClr val="DD4E4A"/>
          </a:solidFill>
          <a:ln>
            <a:noFill/>
          </a:ln>
        </p:spPr>
        <p:txBody>
          <a:bodyPr vert="horz" wrap="square" lIns="91440" tIns="45720" rIns="91440" bIns="45720" numCol="1" anchor="t" anchorCtr="0" compatLnSpc="1"/>
          <a:lstStyle/>
          <a:p>
            <a:endParaRPr lang="zh-CN" altLang="en-US"/>
          </a:p>
        </p:txBody>
      </p:sp>
      <p:sp>
        <p:nvSpPr>
          <p:cNvPr id="10" name="TextBox 2">
            <a:extLst>
              <a:ext uri="{FF2B5EF4-FFF2-40B4-BE49-F238E27FC236}">
                <a16:creationId xmlns:a16="http://schemas.microsoft.com/office/drawing/2014/main" xmlns="" id="{1E8FBF1B-3DE7-459F-9EF7-E1B15E014E02}"/>
              </a:ext>
            </a:extLst>
          </p:cNvPr>
          <p:cNvSpPr txBox="1"/>
          <p:nvPr/>
        </p:nvSpPr>
        <p:spPr>
          <a:xfrm>
            <a:off x="4249515" y="4956640"/>
            <a:ext cx="3299301"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日期：</a:t>
            </a:r>
            <a:r>
              <a:rPr lang="en-US" altLang="zh-CN" sz="2400" dirty="0">
                <a:latin typeface="微软雅黑" panose="020B0503020204020204" pitchFamily="34" charset="-122"/>
                <a:ea typeface="微软雅黑" panose="020B0503020204020204" pitchFamily="34" charset="-122"/>
              </a:rPr>
              <a:t>2022</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日</a:t>
            </a:r>
          </a:p>
        </p:txBody>
      </p:sp>
      <p:pic>
        <p:nvPicPr>
          <p:cNvPr id="3" name="图片 2">
            <a:extLst>
              <a:ext uri="{FF2B5EF4-FFF2-40B4-BE49-F238E27FC236}">
                <a16:creationId xmlns:a16="http://schemas.microsoft.com/office/drawing/2014/main" xmlns="" id="{AC1A111A-D544-4005-B1B0-0F25CDA2B366}"/>
              </a:ext>
            </a:extLst>
          </p:cNvPr>
          <p:cNvPicPr>
            <a:picLocks noChangeAspect="1"/>
          </p:cNvPicPr>
          <p:nvPr/>
        </p:nvPicPr>
        <p:blipFill>
          <a:blip r:embed="rId3"/>
          <a:stretch>
            <a:fillRect/>
          </a:stretch>
        </p:blipFill>
        <p:spPr>
          <a:xfrm>
            <a:off x="8447377" y="144906"/>
            <a:ext cx="3569609" cy="748094"/>
          </a:xfrm>
          <a:prstGeom prst="rect">
            <a:avLst/>
          </a:prstGeom>
        </p:spPr>
      </p:pic>
    </p:spTree>
    <p:extLst>
      <p:ext uri="{BB962C8B-B14F-4D97-AF65-F5344CB8AC3E}">
        <p14:creationId xmlns:p14="http://schemas.microsoft.com/office/powerpoint/2010/main" val="233511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557736BF-EC49-782D-A493-D2D5318AE7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884" y="1137886"/>
            <a:ext cx="5964156" cy="1979740"/>
          </a:xfrm>
          <a:prstGeom prst="rect">
            <a:avLst/>
          </a:prstGeom>
        </p:spPr>
      </p:pic>
      <p:pic>
        <p:nvPicPr>
          <p:cNvPr id="8" name="图片 7">
            <a:extLst>
              <a:ext uri="{FF2B5EF4-FFF2-40B4-BE49-F238E27FC236}">
                <a16:creationId xmlns:a16="http://schemas.microsoft.com/office/drawing/2014/main" xmlns="" id="{80C52BBB-952A-F709-9C9D-56E70AC0E72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4093" y="1038021"/>
            <a:ext cx="5847908" cy="2098173"/>
          </a:xfrm>
          <a:prstGeom prst="rect">
            <a:avLst/>
          </a:prstGeom>
        </p:spPr>
      </p:pic>
      <p:sp>
        <p:nvSpPr>
          <p:cNvPr id="10" name="文本框 9">
            <a:extLst>
              <a:ext uri="{FF2B5EF4-FFF2-40B4-BE49-F238E27FC236}">
                <a16:creationId xmlns:a16="http://schemas.microsoft.com/office/drawing/2014/main" xmlns="" id="{CAED05A7-48B4-B275-DB74-BD876D5C8D58}"/>
              </a:ext>
            </a:extLst>
          </p:cNvPr>
          <p:cNvSpPr txBox="1"/>
          <p:nvPr/>
        </p:nvSpPr>
        <p:spPr>
          <a:xfrm>
            <a:off x="8667562" y="3300410"/>
            <a:ext cx="1200970"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LSTM</a:t>
            </a:r>
            <a:endParaRPr lang="zh-CN" altLang="en-US" sz="2800" b="1" dirty="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xmlns="" id="{A36C9520-99A4-0A1F-47EE-9AA4E5134D3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884" y="3909856"/>
            <a:ext cx="5964156" cy="2204038"/>
          </a:xfrm>
          <a:prstGeom prst="rect">
            <a:avLst/>
          </a:prstGeom>
        </p:spPr>
      </p:pic>
      <p:pic>
        <p:nvPicPr>
          <p:cNvPr id="18" name="图片 17">
            <a:extLst>
              <a:ext uri="{FF2B5EF4-FFF2-40B4-BE49-F238E27FC236}">
                <a16:creationId xmlns:a16="http://schemas.microsoft.com/office/drawing/2014/main" xmlns="" id="{F40A57B7-CACA-1CF0-89C8-595002BA561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44094" y="3987845"/>
            <a:ext cx="5847907" cy="2163605"/>
          </a:xfrm>
          <a:prstGeom prst="rect">
            <a:avLst/>
          </a:prstGeom>
        </p:spPr>
      </p:pic>
      <p:sp>
        <p:nvSpPr>
          <p:cNvPr id="19" name="文本框 18">
            <a:extLst>
              <a:ext uri="{FF2B5EF4-FFF2-40B4-BE49-F238E27FC236}">
                <a16:creationId xmlns:a16="http://schemas.microsoft.com/office/drawing/2014/main" xmlns="" id="{02E06DBD-AADC-AE3A-BECF-6D0E19231A28}"/>
              </a:ext>
            </a:extLst>
          </p:cNvPr>
          <p:cNvSpPr txBox="1"/>
          <p:nvPr/>
        </p:nvSpPr>
        <p:spPr>
          <a:xfrm>
            <a:off x="2351488" y="3252131"/>
            <a:ext cx="1402948" cy="523220"/>
          </a:xfrm>
          <a:prstGeom prst="rect">
            <a:avLst/>
          </a:prstGeom>
          <a:noFill/>
        </p:spPr>
        <p:txBody>
          <a:bodyPr wrap="none" rtlCol="0">
            <a:spAutoFit/>
          </a:bodyPr>
          <a:lstStyle/>
          <a:p>
            <a:r>
              <a:rPr lang="en-US" altLang="zh-CN" sz="2800" b="1" dirty="0" err="1">
                <a:latin typeface="Times New Roman" panose="02020603050405020304" pitchFamily="18" charset="0"/>
                <a:cs typeface="Times New Roman" panose="02020603050405020304" pitchFamily="18" charset="0"/>
              </a:rPr>
              <a:t>DataSet</a:t>
            </a:r>
            <a:endParaRPr lang="zh-CN" altLang="en-US" sz="28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xmlns="" id="{29DC10D0-34C8-3040-E110-5AAA789B3ADB}"/>
              </a:ext>
            </a:extLst>
          </p:cNvPr>
          <p:cNvSpPr txBox="1"/>
          <p:nvPr/>
        </p:nvSpPr>
        <p:spPr>
          <a:xfrm>
            <a:off x="2099464" y="6248400"/>
            <a:ext cx="1906997"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RLTUNER</a:t>
            </a:r>
            <a:endParaRPr lang="zh-CN" altLang="en-US" sz="28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xmlns="" id="{E1147CC5-404E-3559-6919-B4E2108F1A4C}"/>
              </a:ext>
            </a:extLst>
          </p:cNvPr>
          <p:cNvSpPr txBox="1"/>
          <p:nvPr/>
        </p:nvSpPr>
        <p:spPr>
          <a:xfrm>
            <a:off x="8005169" y="6263640"/>
            <a:ext cx="2525756" cy="523220"/>
          </a:xfrm>
          <a:prstGeom prst="rect">
            <a:avLst/>
          </a:prstGeom>
          <a:noFill/>
        </p:spPr>
        <p:txBody>
          <a:bodyPr wrap="none" rtlCol="0">
            <a:spAutoFit/>
          </a:bodyPr>
          <a:lstStyle/>
          <a:p>
            <a:r>
              <a:rPr lang="en-US" altLang="zh-CN" sz="2800" b="1" dirty="0">
                <a:latin typeface="Times New Roman" panose="02020603050405020304" pitchFamily="18" charset="0"/>
                <a:cs typeface="Times New Roman" panose="02020603050405020304" pitchFamily="18" charset="0"/>
              </a:rPr>
              <a:t>RE-RLTUNER</a:t>
            </a:r>
            <a:endParaRPr lang="zh-CN" altLang="en-US" sz="28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xmlns="" id="{801320F9-D51D-8E02-5C84-6ED9631D7FA1}"/>
              </a:ext>
            </a:extLst>
          </p:cNvPr>
          <p:cNvSpPr txBox="1"/>
          <p:nvPr/>
        </p:nvSpPr>
        <p:spPr>
          <a:xfrm flipH="1">
            <a:off x="1413509" y="96475"/>
            <a:ext cx="4016183"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生成音乐效果</a:t>
            </a:r>
          </a:p>
        </p:txBody>
      </p:sp>
      <p:pic>
        <p:nvPicPr>
          <p:cNvPr id="3" name="LSTM1">
            <a:hlinkClick r:id="" action="ppaction://media"/>
            <a:extLst>
              <a:ext uri="{FF2B5EF4-FFF2-40B4-BE49-F238E27FC236}">
                <a16:creationId xmlns:a16="http://schemas.microsoft.com/office/drawing/2014/main" xmlns="" id="{67734900-DCB8-304C-D015-94FE091F3CE3}"/>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5867400" y="7005638"/>
            <a:ext cx="609600" cy="609600"/>
          </a:xfrm>
          <a:prstGeom prst="rect">
            <a:avLst/>
          </a:prstGeom>
        </p:spPr>
      </p:pic>
      <p:pic>
        <p:nvPicPr>
          <p:cNvPr id="4" name="LST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10550884" y="3214030"/>
            <a:ext cx="609600" cy="609600"/>
          </a:xfrm>
          <a:prstGeom prst="rect">
            <a:avLst/>
          </a:prstGeom>
        </p:spPr>
      </p:pic>
      <p:pic>
        <p:nvPicPr>
          <p:cNvPr id="6" name="DATA">
            <a:hlinkClick r:id="" action="ppaction://media"/>
          </p:cNvPr>
          <p:cNvPicPr>
            <a:picLocks noChangeAspect="1"/>
          </p:cNvPicPr>
          <p:nvPr>
            <a:audioFile r:link="rId5"/>
            <p:extLst>
              <p:ext uri="{DAA4B4D4-6D71-4841-9C94-3DE7FCFB9230}">
                <p14:media xmlns:p14="http://schemas.microsoft.com/office/powerpoint/2010/main" r:embed="rId6">
                  <p14:trim end="41000"/>
                </p14:media>
              </p:ext>
            </p:extLst>
          </p:nvPr>
        </p:nvPicPr>
        <p:blipFill>
          <a:blip r:embed="rId17"/>
          <a:stretch>
            <a:fillRect/>
          </a:stretch>
        </p:blipFill>
        <p:spPr>
          <a:xfrm>
            <a:off x="4117518" y="3258698"/>
            <a:ext cx="609600" cy="609600"/>
          </a:xfrm>
          <a:prstGeom prst="rect">
            <a:avLst/>
          </a:prstGeom>
        </p:spPr>
      </p:pic>
      <p:pic>
        <p:nvPicPr>
          <p:cNvPr id="7" name="RLTUNER">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4117518" y="6187233"/>
            <a:ext cx="609600" cy="609600"/>
          </a:xfrm>
          <a:prstGeom prst="rect">
            <a:avLst/>
          </a:prstGeom>
        </p:spPr>
      </p:pic>
      <p:pic>
        <p:nvPicPr>
          <p:cNvPr id="9" name="RE-RLTUNER">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10550884" y="6248400"/>
            <a:ext cx="609600" cy="609600"/>
          </a:xfrm>
          <a:prstGeom prst="rect">
            <a:avLst/>
          </a:prstGeom>
        </p:spPr>
      </p:pic>
      <p:pic>
        <p:nvPicPr>
          <p:cNvPr id="17" name="图片 16">
            <a:extLst>
              <a:ext uri="{FF2B5EF4-FFF2-40B4-BE49-F238E27FC236}">
                <a16:creationId xmlns:a16="http://schemas.microsoft.com/office/drawing/2014/main" xmlns="" id="{D502F0ED-7B85-42B7-9AFE-1C37345F1E88}"/>
              </a:ext>
            </a:extLst>
          </p:cNvPr>
          <p:cNvPicPr>
            <a:picLocks noChangeAspect="1"/>
          </p:cNvPicPr>
          <p:nvPr/>
        </p:nvPicPr>
        <p:blipFill>
          <a:blip r:embed="rId18"/>
          <a:stretch>
            <a:fillRect/>
          </a:stretch>
        </p:blipFill>
        <p:spPr>
          <a:xfrm>
            <a:off x="0" y="930467"/>
            <a:ext cx="11181033" cy="48772"/>
          </a:xfrm>
          <a:prstGeom prst="rect">
            <a:avLst/>
          </a:prstGeom>
        </p:spPr>
      </p:pic>
      <p:pic>
        <p:nvPicPr>
          <p:cNvPr id="23" name="图片 22">
            <a:extLst>
              <a:ext uri="{FF2B5EF4-FFF2-40B4-BE49-F238E27FC236}">
                <a16:creationId xmlns:a16="http://schemas.microsoft.com/office/drawing/2014/main" xmlns="" id="{BA08DCA3-ADE3-441E-BFDF-ADC9B19080E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42157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8000"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0" fill="hold"/>
                                        <p:tgtEl>
                                          <p:spTgt spid="7"/>
                                        </p:tgtEl>
                                      </p:cBhvr>
                                    </p:cmd>
                                  </p:childTnLst>
                                </p:cTn>
                              </p:par>
                            </p:childTnLst>
                          </p:cTn>
                        </p:par>
                      </p:childTnLst>
                    </p:cTn>
                  </p:par>
                </p:childTnLst>
              </p:cTn>
              <p:nextCondLst>
                <p:cond evt="onClick" delay="0">
                  <p:tgtEl>
                    <p:spTgt spid="7"/>
                  </p:tgtEl>
                </p:cond>
              </p:nextCondLst>
            </p:seq>
            <p:audio>
              <p:cMediaNode vol="80000">
                <p:cTn id="25" fill="hold" display="0">
                  <p:stCondLst>
                    <p:cond delay="indefinite"/>
                  </p:stCondLst>
                  <p:endCondLst>
                    <p:cond evt="onStopAudio" delay="0">
                      <p:tgtEl>
                        <p:sldTgt/>
                      </p:tgtEl>
                    </p:cond>
                  </p:endCondLst>
                </p:cTn>
                <p:tgtEl>
                  <p:spTgt spid="7"/>
                </p:tgtEl>
              </p:cMediaNode>
            </p:audi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000" fill="hold"/>
                                        <p:tgtEl>
                                          <p:spTgt spid="9"/>
                                        </p:tgtEl>
                                      </p:cBhvr>
                                    </p:cmd>
                                  </p:childTnLst>
                                </p:cTn>
                              </p:par>
                            </p:childTnLst>
                          </p:cTn>
                        </p:par>
                      </p:childTnLst>
                    </p:cTn>
                  </p:par>
                </p:childTnLst>
              </p:cTn>
              <p:nextCondLst>
                <p:cond evt="onClick" delay="0">
                  <p:tgtEl>
                    <p:spTgt spid="9"/>
                  </p:tgtEl>
                </p:cond>
              </p:nextCondLst>
            </p:seq>
            <p:audio>
              <p:cMediaNode vol="80000">
                <p:cTn id="31"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2739" y="160807"/>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主观评价实验</a:t>
            </a:r>
          </a:p>
        </p:txBody>
      </p:sp>
      <p:pic>
        <p:nvPicPr>
          <p:cNvPr id="17" name="图片 16">
            <a:extLst>
              <a:ext uri="{FF2B5EF4-FFF2-40B4-BE49-F238E27FC236}">
                <a16:creationId xmlns:a16="http://schemas.microsoft.com/office/drawing/2014/main" xmlns="" id="{CCBBA34C-0D54-4AE0-AF6D-E02EBAD65DB8}"/>
              </a:ext>
            </a:extLst>
          </p:cNvPr>
          <p:cNvPicPr>
            <a:picLocks noChangeAspect="1"/>
          </p:cNvPicPr>
          <p:nvPr/>
        </p:nvPicPr>
        <p:blipFill>
          <a:blip r:embed="rId4"/>
          <a:stretch>
            <a:fillRect/>
          </a:stretch>
        </p:blipFill>
        <p:spPr>
          <a:xfrm>
            <a:off x="-10647792" y="1749618"/>
            <a:ext cx="10044608" cy="1679382"/>
          </a:xfrm>
          <a:prstGeom prst="rect">
            <a:avLst/>
          </a:prstGeom>
        </p:spPr>
      </p:pic>
      <p:pic>
        <p:nvPicPr>
          <p:cNvPr id="19" name="图片 18">
            <a:extLst>
              <a:ext uri="{FF2B5EF4-FFF2-40B4-BE49-F238E27FC236}">
                <a16:creationId xmlns:a16="http://schemas.microsoft.com/office/drawing/2014/main" xmlns="" id="{96BF78F6-FBB7-45A1-AAA5-C65063DF59EB}"/>
              </a:ext>
            </a:extLst>
          </p:cNvPr>
          <p:cNvPicPr>
            <a:picLocks noChangeAspect="1"/>
          </p:cNvPicPr>
          <p:nvPr/>
        </p:nvPicPr>
        <p:blipFill>
          <a:blip r:embed="rId5"/>
          <a:stretch>
            <a:fillRect/>
          </a:stretch>
        </p:blipFill>
        <p:spPr>
          <a:xfrm>
            <a:off x="-7669360" y="3495676"/>
            <a:ext cx="4810125" cy="3362325"/>
          </a:xfrm>
          <a:prstGeom prst="rect">
            <a:avLst/>
          </a:prstGeom>
        </p:spPr>
      </p:pic>
      <p:sp>
        <p:nvSpPr>
          <p:cNvPr id="9" name="矩形 8">
            <a:extLst>
              <a:ext uri="{FF2B5EF4-FFF2-40B4-BE49-F238E27FC236}">
                <a16:creationId xmlns:a16="http://schemas.microsoft.com/office/drawing/2014/main" xmlns="" id="{D2D63BDE-F12F-49D0-84B4-EBF881C8CA8A}"/>
              </a:ext>
            </a:extLst>
          </p:cNvPr>
          <p:cNvSpPr/>
          <p:nvPr/>
        </p:nvSpPr>
        <p:spPr>
          <a:xfrm>
            <a:off x="396282" y="1053559"/>
            <a:ext cx="11001820" cy="113486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研究招募了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19</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名志愿者通过问卷调查方式来评估自动生成音乐效果；</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指标：音乐可听性和音乐风格的一致性两个指标。</a:t>
            </a:r>
          </a:p>
        </p:txBody>
      </p:sp>
      <p:pic>
        <p:nvPicPr>
          <p:cNvPr id="10" name="图片 9">
            <a:extLst>
              <a:ext uri="{FF2B5EF4-FFF2-40B4-BE49-F238E27FC236}">
                <a16:creationId xmlns:a16="http://schemas.microsoft.com/office/drawing/2014/main" xmlns="" id="{C2AE81F4-B78E-4D60-B268-9194BC31E100}"/>
              </a:ext>
            </a:extLst>
          </p:cNvPr>
          <p:cNvPicPr>
            <a:picLocks noChangeAspect="1"/>
          </p:cNvPicPr>
          <p:nvPr/>
        </p:nvPicPr>
        <p:blipFill>
          <a:blip r:embed="rId6"/>
          <a:stretch>
            <a:fillRect/>
          </a:stretch>
        </p:blipFill>
        <p:spPr>
          <a:xfrm>
            <a:off x="0" y="930467"/>
            <a:ext cx="11181033" cy="48772"/>
          </a:xfrm>
          <a:prstGeom prst="rect">
            <a:avLst/>
          </a:prstGeom>
        </p:spPr>
      </p:pic>
      <p:graphicFrame>
        <p:nvGraphicFramePr>
          <p:cNvPr id="3" name="对象 2">
            <a:extLst>
              <a:ext uri="{FF2B5EF4-FFF2-40B4-BE49-F238E27FC236}">
                <a16:creationId xmlns:a16="http://schemas.microsoft.com/office/drawing/2014/main" xmlns="" id="{043B1101-1B8B-4587-99EC-CD4EB036AD5A}"/>
              </a:ext>
            </a:extLst>
          </p:cNvPr>
          <p:cNvGraphicFramePr>
            <a:graphicFrameLocks noChangeAspect="1"/>
          </p:cNvGraphicFramePr>
          <p:nvPr>
            <p:extLst>
              <p:ext uri="{D42A27DB-BD31-4B8C-83A1-F6EECF244321}">
                <p14:modId xmlns:p14="http://schemas.microsoft.com/office/powerpoint/2010/main" val="3169530371"/>
              </p:ext>
            </p:extLst>
          </p:nvPr>
        </p:nvGraphicFramePr>
        <p:xfrm>
          <a:off x="8231909" y="4205235"/>
          <a:ext cx="3313969" cy="1418668"/>
        </p:xfrm>
        <a:graphic>
          <a:graphicData uri="http://schemas.openxmlformats.org/presentationml/2006/ole">
            <mc:AlternateContent xmlns:mc="http://schemas.openxmlformats.org/markup-compatibility/2006">
              <mc:Choice xmlns:v="urn:schemas-microsoft-com:vml" Requires="v">
                <p:oleObj spid="_x0000_s1201" name="Image" r:id="rId7" imgW="938520" imgH="402120" progId="Photoshop.Image.21">
                  <p:embed/>
                </p:oleObj>
              </mc:Choice>
              <mc:Fallback>
                <p:oleObj name="Image" r:id="rId7" imgW="938520" imgH="402120" progId="Photoshop.Image.21">
                  <p:embed/>
                  <p:pic>
                    <p:nvPicPr>
                      <p:cNvPr id="0" name=""/>
                      <p:cNvPicPr/>
                      <p:nvPr/>
                    </p:nvPicPr>
                    <p:blipFill>
                      <a:blip r:embed="rId8"/>
                      <a:stretch>
                        <a:fillRect/>
                      </a:stretch>
                    </p:blipFill>
                    <p:spPr>
                      <a:xfrm>
                        <a:off x="8231909" y="4205235"/>
                        <a:ext cx="3313969" cy="1418668"/>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xmlns="" id="{1A135BB9-5506-48A5-B9C2-3E1AC463AF12}"/>
              </a:ext>
            </a:extLst>
          </p:cNvPr>
          <p:cNvSpPr txBox="1"/>
          <p:nvPr/>
        </p:nvSpPr>
        <p:spPr>
          <a:xfrm>
            <a:off x="8359853" y="2972456"/>
            <a:ext cx="2698175" cy="523220"/>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评分一致性检测</a:t>
            </a:r>
          </a:p>
        </p:txBody>
      </p:sp>
      <p:pic>
        <p:nvPicPr>
          <p:cNvPr id="12" name="图片 11">
            <a:extLst>
              <a:ext uri="{FF2B5EF4-FFF2-40B4-BE49-F238E27FC236}">
                <a16:creationId xmlns:a16="http://schemas.microsoft.com/office/drawing/2014/main" xmlns="" id="{CFDCDF33-9733-4C5C-B90E-8C0AE086E4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pic>
        <p:nvPicPr>
          <p:cNvPr id="14" name="图片 13">
            <a:extLst>
              <a:ext uri="{FF2B5EF4-FFF2-40B4-BE49-F238E27FC236}">
                <a16:creationId xmlns:a16="http://schemas.microsoft.com/office/drawing/2014/main" xmlns="" id="{80EBEDC3-78E4-DB2C-2EE0-271D9F5B2A0D}"/>
              </a:ext>
            </a:extLst>
          </p:cNvPr>
          <p:cNvPicPr>
            <a:picLocks noChangeAspect="1"/>
          </p:cNvPicPr>
          <p:nvPr/>
        </p:nvPicPr>
        <p:blipFill>
          <a:blip r:embed="rId10"/>
          <a:stretch>
            <a:fillRect/>
          </a:stretch>
        </p:blipFill>
        <p:spPr>
          <a:xfrm>
            <a:off x="-7813917" y="1486370"/>
            <a:ext cx="7134225" cy="4048125"/>
          </a:xfrm>
          <a:prstGeom prst="rect">
            <a:avLst/>
          </a:prstGeom>
        </p:spPr>
      </p:pic>
      <p:sp>
        <p:nvSpPr>
          <p:cNvPr id="11" name="矩形 10"/>
          <p:cNvSpPr/>
          <p:nvPr/>
        </p:nvSpPr>
        <p:spPr>
          <a:xfrm>
            <a:off x="1550893" y="6553595"/>
            <a:ext cx="4793941" cy="369332"/>
          </a:xfrm>
          <a:prstGeom prst="rect">
            <a:avLst/>
          </a:prstGeom>
        </p:spPr>
        <p:txBody>
          <a:bodyPr wrap="none">
            <a:spAutoFit/>
          </a:bodyPr>
          <a:lstStyle/>
          <a:p>
            <a:r>
              <a:rPr lang="zh-CN" altLang="en-US" dirty="0" smtClean="0"/>
              <a:t>问卷链接</a:t>
            </a:r>
            <a:r>
              <a:rPr lang="en-US" altLang="zh-CN" dirty="0" smtClean="0"/>
              <a:t>: </a:t>
            </a:r>
            <a:r>
              <a:rPr lang="zh-CN" altLang="en-US" dirty="0" smtClean="0"/>
              <a:t>https</a:t>
            </a:r>
            <a:r>
              <a:rPr lang="zh-CN" altLang="en-US" dirty="0"/>
              <a:t>://www.wjx.cn/vj/hWq6gac.aspx</a:t>
            </a:r>
          </a:p>
        </p:txBody>
      </p:sp>
      <p:grpSp>
        <p:nvGrpSpPr>
          <p:cNvPr id="21" name="组合 20"/>
          <p:cNvGrpSpPr/>
          <p:nvPr/>
        </p:nvGrpSpPr>
        <p:grpSpPr>
          <a:xfrm>
            <a:off x="554217" y="2488556"/>
            <a:ext cx="6787291" cy="3929785"/>
            <a:chOff x="261691" y="232584"/>
            <a:chExt cx="11668618" cy="6382528"/>
          </a:xfrm>
        </p:grpSpPr>
        <p:pic>
          <p:nvPicPr>
            <p:cNvPr id="15" name="图片 14"/>
            <p:cNvPicPr>
              <a:picLocks noChangeAspect="1"/>
            </p:cNvPicPr>
            <p:nvPr/>
          </p:nvPicPr>
          <p:blipFill>
            <a:blip r:embed="rId11"/>
            <a:stretch>
              <a:fillRect/>
            </a:stretch>
          </p:blipFill>
          <p:spPr>
            <a:xfrm>
              <a:off x="261691" y="266575"/>
              <a:ext cx="3590925" cy="6334125"/>
            </a:xfrm>
            <a:prstGeom prst="rect">
              <a:avLst/>
            </a:prstGeom>
          </p:spPr>
        </p:pic>
        <p:pic>
          <p:nvPicPr>
            <p:cNvPr id="16" name="图片 15"/>
            <p:cNvPicPr>
              <a:picLocks noChangeAspect="1"/>
            </p:cNvPicPr>
            <p:nvPr/>
          </p:nvPicPr>
          <p:blipFill>
            <a:blip r:embed="rId12"/>
            <a:stretch>
              <a:fillRect/>
            </a:stretch>
          </p:blipFill>
          <p:spPr>
            <a:xfrm>
              <a:off x="4295775" y="242887"/>
              <a:ext cx="3600450" cy="6372225"/>
            </a:xfrm>
            <a:prstGeom prst="rect">
              <a:avLst/>
            </a:prstGeom>
          </p:spPr>
        </p:pic>
        <p:pic>
          <p:nvPicPr>
            <p:cNvPr id="18" name="图片 17"/>
            <p:cNvPicPr>
              <a:picLocks noChangeAspect="1"/>
            </p:cNvPicPr>
            <p:nvPr/>
          </p:nvPicPr>
          <p:blipFill>
            <a:blip r:embed="rId13"/>
            <a:stretch>
              <a:fillRect/>
            </a:stretch>
          </p:blipFill>
          <p:spPr>
            <a:xfrm>
              <a:off x="8339384" y="232584"/>
              <a:ext cx="3590925" cy="6305550"/>
            </a:xfrm>
            <a:prstGeom prst="rect">
              <a:avLst/>
            </a:prstGeom>
          </p:spPr>
        </p:pic>
      </p:grpSp>
    </p:spTree>
    <p:extLst>
      <p:ext uri="{BB962C8B-B14F-4D97-AF65-F5344CB8AC3E}">
        <p14:creationId xmlns:p14="http://schemas.microsoft.com/office/powerpoint/2010/main" val="400948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5635" y="162361"/>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主观评价结果</a:t>
            </a:r>
          </a:p>
        </p:txBody>
      </p:sp>
      <p:sp>
        <p:nvSpPr>
          <p:cNvPr id="8" name="矩形 7"/>
          <p:cNvSpPr/>
          <p:nvPr/>
        </p:nvSpPr>
        <p:spPr>
          <a:xfrm>
            <a:off x="332716" y="6037976"/>
            <a:ext cx="10515599" cy="523220"/>
          </a:xfrm>
          <a:prstGeom prst="rect">
            <a:avLst/>
          </a:prstGeom>
        </p:spPr>
        <p:txBody>
          <a:bodyPr wrap="square">
            <a:spAutoFit/>
          </a:bodyPr>
          <a:lstStyle/>
          <a:p>
            <a:pPr indent="457200" algn="just"/>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RE-RLTUNER</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在音乐质量上表现的更为领先，并且风格更自然</a:t>
            </a:r>
            <a:r>
              <a:rPr lang="zh-CN" altLang="en-US" sz="2800" b="1" dirty="0"/>
              <a:t>。</a:t>
            </a:r>
          </a:p>
        </p:txBody>
      </p:sp>
      <p:pic>
        <p:nvPicPr>
          <p:cNvPr id="9" name="lstm.m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rot="21226181">
            <a:off x="14238031" y="2140457"/>
            <a:ext cx="609600" cy="609600"/>
          </a:xfrm>
          <a:prstGeom prst="rect">
            <a:avLst/>
          </a:prstGeom>
        </p:spPr>
      </p:pic>
      <p:pic>
        <p:nvPicPr>
          <p:cNvPr id="10" name="rltuner.mi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rot="21226181">
            <a:off x="14332745" y="2806919"/>
            <a:ext cx="609600" cy="609600"/>
          </a:xfrm>
          <a:prstGeom prst="rect">
            <a:avLst/>
          </a:prstGeom>
        </p:spPr>
      </p:pic>
      <p:pic>
        <p:nvPicPr>
          <p:cNvPr id="11" name="re-rltuner.mi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rot="21226181">
            <a:off x="14482634" y="3499286"/>
            <a:ext cx="609600" cy="609600"/>
          </a:xfrm>
          <a:prstGeom prst="rect">
            <a:avLst/>
          </a:prstGeom>
        </p:spPr>
      </p:pic>
      <p:sp>
        <p:nvSpPr>
          <p:cNvPr id="12" name="TextBox 11"/>
          <p:cNvSpPr txBox="1"/>
          <p:nvPr/>
        </p:nvSpPr>
        <p:spPr>
          <a:xfrm rot="21226181">
            <a:off x="13173010" y="2240871"/>
            <a:ext cx="1056700" cy="461665"/>
          </a:xfrm>
          <a:prstGeom prst="rect">
            <a:avLst/>
          </a:prstGeom>
          <a:noFill/>
        </p:spPr>
        <p:txBody>
          <a:bodyPr wrap="none" rtlCol="0">
            <a:spAutoFit/>
          </a:bodyPr>
          <a:lstStyle/>
          <a:p>
            <a:r>
              <a:rPr lang="en-US" altLang="zh-CN" sz="2400" b="1" dirty="0">
                <a:solidFill>
                  <a:srgbClr val="FFFF00"/>
                </a:solidFill>
                <a:latin typeface="Times New Roman" panose="02020603050405020304" pitchFamily="18" charset="0"/>
                <a:cs typeface="Times New Roman" panose="02020603050405020304" pitchFamily="18" charset="0"/>
              </a:rPr>
              <a:t>LSTM</a:t>
            </a:r>
            <a:endParaRPr lang="zh-CN" altLang="en-US" sz="2400" b="1" dirty="0">
              <a:solidFill>
                <a:srgbClr val="FFFF00"/>
              </a:solidFill>
              <a:latin typeface="Times New Roman" panose="02020603050405020304" pitchFamily="18" charset="0"/>
              <a:cs typeface="Times New Roman" panose="02020603050405020304" pitchFamily="18" charset="0"/>
            </a:endParaRPr>
          </a:p>
        </p:txBody>
      </p:sp>
      <p:sp>
        <p:nvSpPr>
          <p:cNvPr id="13" name="TextBox 12"/>
          <p:cNvSpPr txBox="1"/>
          <p:nvPr/>
        </p:nvSpPr>
        <p:spPr>
          <a:xfrm rot="21226181">
            <a:off x="12772685" y="2960951"/>
            <a:ext cx="1376852" cy="461665"/>
          </a:xfrm>
          <a:prstGeom prst="rect">
            <a:avLst/>
          </a:prstGeom>
          <a:noFill/>
        </p:spPr>
        <p:txBody>
          <a:bodyPr wrap="none" rtlCol="0">
            <a:spAutoFit/>
          </a:bodyPr>
          <a:lstStyle/>
          <a:p>
            <a:r>
              <a:rPr lang="en-US" altLang="zh-CN" sz="2400" b="1" dirty="0">
                <a:solidFill>
                  <a:srgbClr val="0070C0"/>
                </a:solidFill>
                <a:latin typeface="Times New Roman" panose="02020603050405020304" pitchFamily="18" charset="0"/>
                <a:cs typeface="Times New Roman" panose="02020603050405020304" pitchFamily="18" charset="0"/>
              </a:rPr>
              <a:t>RLTuner</a:t>
            </a:r>
            <a:endParaRPr lang="zh-CN" altLang="en-US" sz="2400" b="1" dirty="0">
              <a:solidFill>
                <a:srgbClr val="0070C0"/>
              </a:solidFill>
              <a:latin typeface="Times New Roman" panose="02020603050405020304" pitchFamily="18" charset="0"/>
              <a:cs typeface="Times New Roman" panose="02020603050405020304" pitchFamily="18" charset="0"/>
            </a:endParaRPr>
          </a:p>
        </p:txBody>
      </p:sp>
      <p:sp>
        <p:nvSpPr>
          <p:cNvPr id="14" name="TextBox 13"/>
          <p:cNvSpPr txBox="1"/>
          <p:nvPr/>
        </p:nvSpPr>
        <p:spPr>
          <a:xfrm rot="21226181">
            <a:off x="12504455" y="3618315"/>
            <a:ext cx="1907445" cy="461665"/>
          </a:xfrm>
          <a:prstGeom prst="rect">
            <a:avLst/>
          </a:prstGeom>
          <a:noFill/>
        </p:spPr>
        <p:txBody>
          <a:bodyPr wrap="none" rtlCol="0">
            <a:spAutoFit/>
          </a:bodyPr>
          <a:lstStyle/>
          <a:p>
            <a:r>
              <a:rPr lang="en-US" altLang="zh-CN" sz="2400" b="1" dirty="0">
                <a:solidFill>
                  <a:srgbClr val="00B0F0"/>
                </a:solidFill>
                <a:latin typeface="Times New Roman" panose="02020603050405020304" pitchFamily="18" charset="0"/>
                <a:cs typeface="Times New Roman" panose="02020603050405020304" pitchFamily="18" charset="0"/>
              </a:rPr>
              <a:t>RE-RLTuner</a:t>
            </a:r>
            <a:endParaRPr lang="zh-CN" altLang="en-US" sz="2400" b="1" dirty="0">
              <a:solidFill>
                <a:srgbClr val="00B0F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xmlns="" id="{67C1CAE9-9711-A458-A508-4B3747815DC4}"/>
              </a:ext>
            </a:extLst>
          </p:cNvPr>
          <p:cNvPicPr>
            <a:picLocks noChangeAspect="1"/>
          </p:cNvPicPr>
          <p:nvPr/>
        </p:nvPicPr>
        <p:blipFill>
          <a:blip r:embed="rId10"/>
          <a:stretch>
            <a:fillRect/>
          </a:stretch>
        </p:blipFill>
        <p:spPr>
          <a:xfrm>
            <a:off x="592638" y="1391882"/>
            <a:ext cx="9358055" cy="4152249"/>
          </a:xfrm>
          <a:prstGeom prst="rect">
            <a:avLst/>
          </a:prstGeom>
        </p:spPr>
      </p:pic>
      <p:pic>
        <p:nvPicPr>
          <p:cNvPr id="15" name="图片 14">
            <a:extLst>
              <a:ext uri="{FF2B5EF4-FFF2-40B4-BE49-F238E27FC236}">
                <a16:creationId xmlns:a16="http://schemas.microsoft.com/office/drawing/2014/main" xmlns="" id="{057DD042-78A9-47BF-B873-446930FF63D5}"/>
              </a:ext>
            </a:extLst>
          </p:cNvPr>
          <p:cNvPicPr>
            <a:picLocks noChangeAspect="1"/>
          </p:cNvPicPr>
          <p:nvPr/>
        </p:nvPicPr>
        <p:blipFill>
          <a:blip r:embed="rId11"/>
          <a:stretch>
            <a:fillRect/>
          </a:stretch>
        </p:blipFill>
        <p:spPr>
          <a:xfrm>
            <a:off x="0" y="930467"/>
            <a:ext cx="11181033" cy="48772"/>
          </a:xfrm>
          <a:prstGeom prst="rect">
            <a:avLst/>
          </a:prstGeom>
        </p:spPr>
      </p:pic>
      <p:pic>
        <p:nvPicPr>
          <p:cNvPr id="16" name="图片 15">
            <a:extLst>
              <a:ext uri="{FF2B5EF4-FFF2-40B4-BE49-F238E27FC236}">
                <a16:creationId xmlns:a16="http://schemas.microsoft.com/office/drawing/2014/main" xmlns="" id="{08BE0967-A303-41C3-BC41-D3353F1E0DA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2054164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0"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 fill="hold"/>
                                        <p:tgtEl>
                                          <p:spTgt spid="11"/>
                                        </p:tgtEl>
                                      </p:cBhvr>
                                    </p:cmd>
                                  </p:childTnLst>
                                </p:cTn>
                              </p:par>
                            </p:childTnLst>
                          </p:cTn>
                        </p:par>
                      </p:childTnLst>
                    </p:cTn>
                  </p:par>
                </p:childTnLst>
              </p:cTn>
              <p:nextCondLst>
                <p:cond evt="onClick" delay="0">
                  <p:tgtEl>
                    <p:spTgt spid="11"/>
                  </p:tgtEl>
                </p:cond>
              </p:nextCondLst>
            </p:seq>
            <p:audio>
              <p:cMediaNode vol="80000">
                <p:cTn id="19"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4006" y="173186"/>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本章小结</a:t>
            </a:r>
          </a:p>
        </p:txBody>
      </p:sp>
      <p:pic>
        <p:nvPicPr>
          <p:cNvPr id="4" name="图片 3">
            <a:extLst>
              <a:ext uri="{FF2B5EF4-FFF2-40B4-BE49-F238E27FC236}">
                <a16:creationId xmlns:a16="http://schemas.microsoft.com/office/drawing/2014/main" xmlns="" id="{00DC8FD4-EC39-4210-A8C2-91449519B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94" y="1180367"/>
            <a:ext cx="6579870" cy="4536805"/>
          </a:xfrm>
          <a:prstGeom prst="rect">
            <a:avLst/>
          </a:prstGeom>
        </p:spPr>
      </p:pic>
      <p:sp>
        <p:nvSpPr>
          <p:cNvPr id="3" name="文本框 2">
            <a:extLst>
              <a:ext uri="{FF2B5EF4-FFF2-40B4-BE49-F238E27FC236}">
                <a16:creationId xmlns:a16="http://schemas.microsoft.com/office/drawing/2014/main" xmlns="" id="{115CD8B7-5A00-4D97-BD03-A3851A82CC8C}"/>
              </a:ext>
            </a:extLst>
          </p:cNvPr>
          <p:cNvSpPr txBox="1"/>
          <p:nvPr/>
        </p:nvSpPr>
        <p:spPr>
          <a:xfrm>
            <a:off x="291752" y="5918301"/>
            <a:ext cx="11413702" cy="892552"/>
          </a:xfrm>
          <a:prstGeom prst="rect">
            <a:avLst/>
          </a:prstGeom>
          <a:noFill/>
        </p:spPr>
        <p:txBody>
          <a:bodyPr wrap="none" rtlCol="0">
            <a:spAutoFit/>
          </a:bodyPr>
          <a:lstStyle/>
          <a:p>
            <a:r>
              <a:rPr lang="zh-CN" altLang="en-US" sz="2800" b="1" dirty="0">
                <a:latin typeface="微软雅黑" panose="020B0503020204020204" pitchFamily="34" charset="-122"/>
                <a:ea typeface="微软雅黑" panose="020B0503020204020204" pitchFamily="34" charset="-122"/>
              </a:rPr>
              <a:t>结论：</a:t>
            </a:r>
            <a:endParaRPr lang="en-US" altLang="zh-CN" sz="2800" b="1"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本研究提出基于主题模型的奖励函数设计能够有效的让智能体学习音乐结构信息</a:t>
            </a:r>
          </a:p>
        </p:txBody>
      </p:sp>
      <p:pic>
        <p:nvPicPr>
          <p:cNvPr id="5" name="图片 4">
            <a:extLst>
              <a:ext uri="{FF2B5EF4-FFF2-40B4-BE49-F238E27FC236}">
                <a16:creationId xmlns:a16="http://schemas.microsoft.com/office/drawing/2014/main" xmlns="" id="{1757BD2C-CA78-4E79-88A0-2C0315760173}"/>
              </a:ext>
            </a:extLst>
          </p:cNvPr>
          <p:cNvPicPr>
            <a:picLocks noChangeAspect="1"/>
          </p:cNvPicPr>
          <p:nvPr/>
        </p:nvPicPr>
        <p:blipFill>
          <a:blip r:embed="rId4"/>
          <a:stretch>
            <a:fillRect/>
          </a:stretch>
        </p:blipFill>
        <p:spPr>
          <a:xfrm>
            <a:off x="0" y="930467"/>
            <a:ext cx="11181033" cy="48772"/>
          </a:xfrm>
          <a:prstGeom prst="rect">
            <a:avLst/>
          </a:prstGeom>
        </p:spPr>
      </p:pic>
      <p:sp>
        <p:nvSpPr>
          <p:cNvPr id="6" name="矩形 5">
            <a:extLst>
              <a:ext uri="{FF2B5EF4-FFF2-40B4-BE49-F238E27FC236}">
                <a16:creationId xmlns:a16="http://schemas.microsoft.com/office/drawing/2014/main" xmlns="" id="{E28D3891-F53C-462F-B82D-F595E128DA29}"/>
              </a:ext>
            </a:extLst>
          </p:cNvPr>
          <p:cNvSpPr/>
          <p:nvPr/>
        </p:nvSpPr>
        <p:spPr>
          <a:xfrm>
            <a:off x="7425158" y="1498749"/>
            <a:ext cx="4766842" cy="3093989"/>
          </a:xfrm>
          <a:prstGeom prst="rect">
            <a:avLst/>
          </a:prstGeom>
        </p:spPr>
        <p:txBody>
          <a:bodyPr wrap="square">
            <a:spAutoFit/>
          </a:bodyPr>
          <a:lstStyle/>
          <a:p>
            <a:pPr lvl="0"/>
            <a:r>
              <a:rPr lang="zh-CN" altLang="en-US" sz="3200" b="1" dirty="0">
                <a:solidFill>
                  <a:prstClr val="black"/>
                </a:solidFill>
                <a:latin typeface="微软雅黑" panose="020B0503020204020204" pitchFamily="34" charset="-122"/>
                <a:ea typeface="微软雅黑" panose="020B0503020204020204" pitchFamily="34" charset="-122"/>
              </a:rPr>
              <a:t>工作内容：</a:t>
            </a:r>
            <a:endParaRPr lang="en-US" altLang="zh-CN" sz="3200" b="1" dirty="0">
              <a:solidFill>
                <a:prstClr val="black"/>
              </a:solidFill>
              <a:latin typeface="微软雅黑" panose="020B0503020204020204" pitchFamily="34" charset="-122"/>
              <a:ea typeface="微软雅黑" panose="020B0503020204020204" pitchFamily="34" charset="-122"/>
            </a:endParaRPr>
          </a:p>
          <a:p>
            <a:pPr lvl="0">
              <a:lnSpc>
                <a:spcPct val="150000"/>
              </a:lnSpc>
            </a:pPr>
            <a:r>
              <a:rPr lang="en-US" altLang="zh-CN" sz="2800" dirty="0">
                <a:solidFill>
                  <a:prstClr val="black"/>
                </a:solidFill>
                <a:latin typeface="微软雅黑" panose="020B0503020204020204" pitchFamily="34" charset="-122"/>
                <a:ea typeface="微软雅黑" panose="020B0503020204020204" pitchFamily="34" charset="-122"/>
              </a:rPr>
              <a:t>1. </a:t>
            </a:r>
            <a:r>
              <a:rPr lang="zh-CN" altLang="en-US" sz="2800" dirty="0">
                <a:solidFill>
                  <a:prstClr val="black"/>
                </a:solidFill>
                <a:latin typeface="微软雅黑" panose="020B0503020204020204" pitchFamily="34" charset="-122"/>
                <a:ea typeface="微软雅黑" panose="020B0503020204020204" pitchFamily="34" charset="-122"/>
              </a:rPr>
              <a:t>以不同尺度的音乐粒度对音乐进行聚类特征提取；</a:t>
            </a:r>
            <a:endParaRPr lang="en-US" altLang="zh-CN" sz="2800" dirty="0">
              <a:solidFill>
                <a:prstClr val="black"/>
              </a:solidFill>
              <a:latin typeface="微软雅黑" panose="020B0503020204020204" pitchFamily="34" charset="-122"/>
              <a:ea typeface="微软雅黑" panose="020B0503020204020204" pitchFamily="34" charset="-122"/>
            </a:endParaRPr>
          </a:p>
          <a:p>
            <a:pPr lvl="0">
              <a:lnSpc>
                <a:spcPct val="150000"/>
              </a:lnSpc>
            </a:pPr>
            <a:r>
              <a:rPr lang="en-US" altLang="zh-CN" sz="2800" dirty="0">
                <a:solidFill>
                  <a:prstClr val="black"/>
                </a:solidFill>
                <a:latin typeface="微软雅黑" panose="020B0503020204020204" pitchFamily="34" charset="-122"/>
                <a:ea typeface="微软雅黑" panose="020B0503020204020204" pitchFamily="34" charset="-122"/>
              </a:rPr>
              <a:t>2. </a:t>
            </a:r>
            <a:r>
              <a:rPr lang="zh-CN" altLang="en-US" sz="2800" dirty="0">
                <a:solidFill>
                  <a:prstClr val="black"/>
                </a:solidFill>
                <a:latin typeface="微软雅黑" panose="020B0503020204020204" pitchFamily="34" charset="-122"/>
                <a:ea typeface="微软雅黑" panose="020B0503020204020204" pitchFamily="34" charset="-122"/>
              </a:rPr>
              <a:t>实现了基于</a:t>
            </a:r>
            <a:r>
              <a:rPr lang="en-US" altLang="zh-CN" sz="2800" dirty="0">
                <a:solidFill>
                  <a:prstClr val="black"/>
                </a:solidFill>
                <a:latin typeface="微软雅黑" panose="020B0503020204020204" pitchFamily="34" charset="-122"/>
                <a:ea typeface="微软雅黑" panose="020B0503020204020204" pitchFamily="34" charset="-122"/>
              </a:rPr>
              <a:t>LDA</a:t>
            </a:r>
            <a:r>
              <a:rPr lang="zh-CN" altLang="en-US" sz="2800" dirty="0">
                <a:solidFill>
                  <a:prstClr val="black"/>
                </a:solidFill>
                <a:latin typeface="微软雅黑" panose="020B0503020204020204" pitchFamily="34" charset="-122"/>
                <a:ea typeface="微软雅黑" panose="020B0503020204020204" pitchFamily="34" charset="-122"/>
              </a:rPr>
              <a:t>主题模型的多尺度音乐奖励函数。</a:t>
            </a:r>
            <a:endParaRPr lang="en-US" altLang="zh-CN" sz="2800" dirty="0">
              <a:solidFill>
                <a:prstClr val="black"/>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0A21944D-D95C-4045-9C1C-84FAA378C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1421473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
            <a:extLst>
              <a:ext uri="{FF2B5EF4-FFF2-40B4-BE49-F238E27FC236}">
                <a16:creationId xmlns:a16="http://schemas.microsoft.com/office/drawing/2014/main" xmlns="" id="{7A173BAA-A358-4082-AD7A-4C45D03FE30C}"/>
              </a:ext>
            </a:extLst>
          </p:cNvPr>
          <p:cNvSpPr txBox="1"/>
          <p:nvPr/>
        </p:nvSpPr>
        <p:spPr>
          <a:xfrm>
            <a:off x="4367809" y="1556792"/>
            <a:ext cx="3474335"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一、研究背景及目标</a:t>
            </a:r>
          </a:p>
        </p:txBody>
      </p:sp>
      <p:sp>
        <p:nvSpPr>
          <p:cNvPr id="11" name="文本框 10">
            <a:extLst>
              <a:ext uri="{FF2B5EF4-FFF2-40B4-BE49-F238E27FC236}">
                <a16:creationId xmlns:a16="http://schemas.microsoft.com/office/drawing/2014/main" xmlns="" id="{58DB299B-F566-4D1E-9BE8-FCD865B44150}"/>
              </a:ext>
            </a:extLst>
          </p:cNvPr>
          <p:cNvSpPr txBox="1"/>
          <p:nvPr/>
        </p:nvSpPr>
        <p:spPr>
          <a:xfrm>
            <a:off x="4385759" y="3049796"/>
            <a:ext cx="460851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三、强化学习智能体优化</a:t>
            </a:r>
          </a:p>
        </p:txBody>
      </p:sp>
      <p:sp>
        <p:nvSpPr>
          <p:cNvPr id="12" name="文本框 11">
            <a:extLst>
              <a:ext uri="{FF2B5EF4-FFF2-40B4-BE49-F238E27FC236}">
                <a16:creationId xmlns:a16="http://schemas.microsoft.com/office/drawing/2014/main" xmlns="" id="{209276ED-67C2-4B28-87D1-5F6EBB454EDF}"/>
              </a:ext>
            </a:extLst>
          </p:cNvPr>
          <p:cNvSpPr txBox="1"/>
          <p:nvPr/>
        </p:nvSpPr>
        <p:spPr>
          <a:xfrm>
            <a:off x="4405989" y="3841884"/>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四 、模型融合</a:t>
            </a:r>
          </a:p>
        </p:txBody>
      </p:sp>
      <p:sp>
        <p:nvSpPr>
          <p:cNvPr id="13" name="矩形 12">
            <a:extLst>
              <a:ext uri="{FF2B5EF4-FFF2-40B4-BE49-F238E27FC236}">
                <a16:creationId xmlns:a16="http://schemas.microsoft.com/office/drawing/2014/main" xmlns="" id="{10156522-6B8D-439A-BEAD-C6F6A4A1D24C}"/>
              </a:ext>
            </a:extLst>
          </p:cNvPr>
          <p:cNvSpPr/>
          <p:nvPr/>
        </p:nvSpPr>
        <p:spPr>
          <a:xfrm>
            <a:off x="4367808" y="2257708"/>
            <a:ext cx="4493538" cy="523220"/>
          </a:xfrm>
          <a:prstGeom prst="rect">
            <a:avLst/>
          </a:prstGeom>
        </p:spPr>
        <p:txBody>
          <a:bodyPr wrap="none">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二、强化学习奖励函数优化</a:t>
            </a:r>
          </a:p>
        </p:txBody>
      </p:sp>
      <p:sp>
        <p:nvSpPr>
          <p:cNvPr id="14" name="文本框 13">
            <a:extLst>
              <a:ext uri="{FF2B5EF4-FFF2-40B4-BE49-F238E27FC236}">
                <a16:creationId xmlns:a16="http://schemas.microsoft.com/office/drawing/2014/main" xmlns="" id="{E5D4F15B-E020-4F10-8B83-EC239F4DDC9F}"/>
              </a:ext>
            </a:extLst>
          </p:cNvPr>
          <p:cNvSpPr txBox="1"/>
          <p:nvPr/>
        </p:nvSpPr>
        <p:spPr>
          <a:xfrm>
            <a:off x="4405989" y="4561964"/>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五 、总结与展望</a:t>
            </a:r>
          </a:p>
        </p:txBody>
      </p:sp>
      <p:sp>
        <p:nvSpPr>
          <p:cNvPr id="7" name="标题 1">
            <a:extLst>
              <a:ext uri="{FF2B5EF4-FFF2-40B4-BE49-F238E27FC236}">
                <a16:creationId xmlns:a16="http://schemas.microsoft.com/office/drawing/2014/main" xmlns="" id="{078A4D43-A4E0-4DDA-8A92-4741018AB5AD}"/>
              </a:ext>
            </a:extLst>
          </p:cNvPr>
          <p:cNvSpPr txBox="1">
            <a:spLocks/>
          </p:cNvSpPr>
          <p:nvPr/>
        </p:nvSpPr>
        <p:spPr>
          <a:xfrm>
            <a:off x="1326554" y="228010"/>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目录</a:t>
            </a:r>
          </a:p>
        </p:txBody>
      </p:sp>
      <p:pic>
        <p:nvPicPr>
          <p:cNvPr id="8" name="图片 7">
            <a:extLst>
              <a:ext uri="{FF2B5EF4-FFF2-40B4-BE49-F238E27FC236}">
                <a16:creationId xmlns:a16="http://schemas.microsoft.com/office/drawing/2014/main" xmlns="" id="{0CCE5A59-2090-435E-BC7F-EAAF81D53164}"/>
              </a:ext>
            </a:extLst>
          </p:cNvPr>
          <p:cNvPicPr>
            <a:picLocks noChangeAspect="1"/>
          </p:cNvPicPr>
          <p:nvPr/>
        </p:nvPicPr>
        <p:blipFill>
          <a:blip r:embed="rId3"/>
          <a:stretch>
            <a:fillRect/>
          </a:stretch>
        </p:blipFill>
        <p:spPr>
          <a:xfrm>
            <a:off x="0" y="930467"/>
            <a:ext cx="11181033" cy="48772"/>
          </a:xfrm>
          <a:prstGeom prst="rect">
            <a:avLst/>
          </a:prstGeom>
        </p:spPr>
      </p:pic>
      <p:pic>
        <p:nvPicPr>
          <p:cNvPr id="3" name="图片 2">
            <a:extLst>
              <a:ext uri="{FF2B5EF4-FFF2-40B4-BE49-F238E27FC236}">
                <a16:creationId xmlns:a16="http://schemas.microsoft.com/office/drawing/2014/main" xmlns="" id="{1DFF26E3-99FA-4C2B-966A-CDA2C3E376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1324" y="3290315"/>
            <a:ext cx="149352" cy="277369"/>
          </a:xfrm>
          <a:prstGeom prst="rect">
            <a:avLst/>
          </a:prstGeom>
        </p:spPr>
      </p:pic>
      <p:pic>
        <p:nvPicPr>
          <p:cNvPr id="5" name="图片 4">
            <a:extLst>
              <a:ext uri="{FF2B5EF4-FFF2-40B4-BE49-F238E27FC236}">
                <a16:creationId xmlns:a16="http://schemas.microsoft.com/office/drawing/2014/main" xmlns="" id="{6D6E96F4-A775-48C0-A285-02F0B26764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1591483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92BC518-C219-402D-86B8-EB68B90CF47B}"/>
              </a:ext>
            </a:extLst>
          </p:cNvPr>
          <p:cNvSpPr txBox="1"/>
          <p:nvPr/>
        </p:nvSpPr>
        <p:spPr>
          <a:xfrm>
            <a:off x="1362451" y="107276"/>
            <a:ext cx="2520280"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cs typeface="+mj-cs"/>
              </a:rPr>
              <a:t>问题引入</a:t>
            </a:r>
          </a:p>
        </p:txBody>
      </p:sp>
      <p:sp>
        <p:nvSpPr>
          <p:cNvPr id="3" name="文本框 2">
            <a:extLst>
              <a:ext uri="{FF2B5EF4-FFF2-40B4-BE49-F238E27FC236}">
                <a16:creationId xmlns:a16="http://schemas.microsoft.com/office/drawing/2014/main" xmlns="" id="{85BAFD5E-2FA0-4D3D-AE30-D7EDEC944F2F}"/>
              </a:ext>
            </a:extLst>
          </p:cNvPr>
          <p:cNvSpPr txBox="1"/>
          <p:nvPr/>
        </p:nvSpPr>
        <p:spPr>
          <a:xfrm>
            <a:off x="1423921" y="4285411"/>
            <a:ext cx="9470464" cy="2246769"/>
          </a:xfrm>
          <a:prstGeom prst="rect">
            <a:avLst/>
          </a:prstGeom>
          <a:noFill/>
        </p:spPr>
        <p:txBody>
          <a:bodyPr wrap="square" rtlCol="0">
            <a:spAutoFit/>
          </a:bodyPr>
          <a:lstStyle/>
          <a:p>
            <a:pPr marL="342900" indent="-342900">
              <a:buAutoNum type="arabicPeriod"/>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以往的智能体对小节结构信息捕捉能力不足；</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514350" indent="-514350">
              <a:buFont typeface="+mj-lt"/>
              <a:buAutoNum type="arabicPeriod"/>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AutoNum type="arabicPeriod"/>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先前的</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智能体存在相邻状态存在着高度相似；</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514350" indent="-514350">
              <a:buFont typeface="+mj-lt"/>
              <a:buAutoNum type="arabicPeriod"/>
            </a:pP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AutoNum type="arabicPeriod"/>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智能体生成的音乐的多样性不足。</a:t>
            </a:r>
          </a:p>
        </p:txBody>
      </p:sp>
      <p:pic>
        <p:nvPicPr>
          <p:cNvPr id="4" name="图片 3">
            <a:extLst>
              <a:ext uri="{FF2B5EF4-FFF2-40B4-BE49-F238E27FC236}">
                <a16:creationId xmlns:a16="http://schemas.microsoft.com/office/drawing/2014/main" xmlns="" id="{03966764-C9CE-65B1-E3A8-5D35F5B69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36" y="1161077"/>
            <a:ext cx="7944825" cy="2850526"/>
          </a:xfrm>
          <a:prstGeom prst="rect">
            <a:avLst/>
          </a:prstGeom>
        </p:spPr>
      </p:pic>
      <p:pic>
        <p:nvPicPr>
          <p:cNvPr id="5" name="图片 4">
            <a:extLst>
              <a:ext uri="{FF2B5EF4-FFF2-40B4-BE49-F238E27FC236}">
                <a16:creationId xmlns:a16="http://schemas.microsoft.com/office/drawing/2014/main" xmlns="" id="{D0748EA5-BF8B-42F2-B5ED-3D964E42CF1A}"/>
              </a:ext>
            </a:extLst>
          </p:cNvPr>
          <p:cNvPicPr>
            <a:picLocks noChangeAspect="1"/>
          </p:cNvPicPr>
          <p:nvPr/>
        </p:nvPicPr>
        <p:blipFill>
          <a:blip r:embed="rId4"/>
          <a:stretch>
            <a:fillRect/>
          </a:stretch>
        </p:blipFill>
        <p:spPr>
          <a:xfrm>
            <a:off x="0" y="930467"/>
            <a:ext cx="11181033" cy="48772"/>
          </a:xfrm>
          <a:prstGeom prst="rect">
            <a:avLst/>
          </a:prstGeom>
        </p:spPr>
      </p:pic>
      <p:pic>
        <p:nvPicPr>
          <p:cNvPr id="6" name="图片 5">
            <a:extLst>
              <a:ext uri="{FF2B5EF4-FFF2-40B4-BE49-F238E27FC236}">
                <a16:creationId xmlns:a16="http://schemas.microsoft.com/office/drawing/2014/main" xmlns="" id="{69C23D59-C534-4C99-AE32-6256B2262B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3163996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270108C5-4CC7-40A5-A651-EAA4E3FDC580}"/>
              </a:ext>
            </a:extLst>
          </p:cNvPr>
          <p:cNvPicPr>
            <a:picLocks noChangeAspect="1"/>
          </p:cNvPicPr>
          <p:nvPr/>
        </p:nvPicPr>
        <p:blipFill>
          <a:blip r:embed="rId3"/>
          <a:stretch>
            <a:fillRect/>
          </a:stretch>
        </p:blipFill>
        <p:spPr>
          <a:xfrm>
            <a:off x="2071555" y="1284765"/>
            <a:ext cx="8179203" cy="3572525"/>
          </a:xfrm>
          <a:prstGeom prst="rect">
            <a:avLst/>
          </a:prstGeom>
        </p:spPr>
      </p:pic>
      <p:pic>
        <p:nvPicPr>
          <p:cNvPr id="4" name="图片 3">
            <a:extLst>
              <a:ext uri="{FF2B5EF4-FFF2-40B4-BE49-F238E27FC236}">
                <a16:creationId xmlns:a16="http://schemas.microsoft.com/office/drawing/2014/main" xmlns="" id="{811923A7-6107-ADA5-862C-0030F52879EC}"/>
              </a:ext>
            </a:extLst>
          </p:cNvPr>
          <p:cNvPicPr>
            <a:picLocks noChangeAspect="1"/>
          </p:cNvPicPr>
          <p:nvPr/>
        </p:nvPicPr>
        <p:blipFill>
          <a:blip r:embed="rId4"/>
          <a:stretch>
            <a:fillRect/>
          </a:stretch>
        </p:blipFill>
        <p:spPr>
          <a:xfrm>
            <a:off x="3171825" y="5097192"/>
            <a:ext cx="5848350" cy="1524000"/>
          </a:xfrm>
          <a:prstGeom prst="rect">
            <a:avLst/>
          </a:prstGeom>
        </p:spPr>
      </p:pic>
      <p:sp>
        <p:nvSpPr>
          <p:cNvPr id="6" name="文本框 5">
            <a:extLst>
              <a:ext uri="{FF2B5EF4-FFF2-40B4-BE49-F238E27FC236}">
                <a16:creationId xmlns:a16="http://schemas.microsoft.com/office/drawing/2014/main" xmlns="" id="{AAA26BF6-646A-47F6-9115-D51ACA87C08E}"/>
              </a:ext>
            </a:extLst>
          </p:cNvPr>
          <p:cNvSpPr txBox="1"/>
          <p:nvPr/>
        </p:nvSpPr>
        <p:spPr>
          <a:xfrm>
            <a:off x="1305974" y="133858"/>
            <a:ext cx="6102424" cy="707886"/>
          </a:xfrm>
          <a:prstGeom prst="rect">
            <a:avLst/>
          </a:prstGeom>
          <a:noFill/>
        </p:spPr>
        <p:txBody>
          <a:bodyPr wrap="square">
            <a:spAutoFit/>
          </a:bodyPr>
          <a:lstStyle/>
          <a:p>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EMU</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增强记忆单元</a:t>
            </a:r>
          </a:p>
        </p:txBody>
      </p:sp>
      <p:pic>
        <p:nvPicPr>
          <p:cNvPr id="7" name="图片 6">
            <a:extLst>
              <a:ext uri="{FF2B5EF4-FFF2-40B4-BE49-F238E27FC236}">
                <a16:creationId xmlns:a16="http://schemas.microsoft.com/office/drawing/2014/main" xmlns="" id="{08229C22-5078-4FC0-A4BC-CDFE5187C037}"/>
              </a:ext>
            </a:extLst>
          </p:cNvPr>
          <p:cNvPicPr>
            <a:picLocks noChangeAspect="1"/>
          </p:cNvPicPr>
          <p:nvPr/>
        </p:nvPicPr>
        <p:blipFill>
          <a:blip r:embed="rId5"/>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15942A77-FFE6-482F-B385-07FFD89BF4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4220951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993D4D8A-91B5-4217-B4E9-3145C66E7F0E}"/>
              </a:ext>
            </a:extLst>
          </p:cNvPr>
          <p:cNvPicPr>
            <a:picLocks noChangeAspect="1"/>
          </p:cNvPicPr>
          <p:nvPr/>
        </p:nvPicPr>
        <p:blipFill>
          <a:blip r:embed="rId3"/>
          <a:stretch>
            <a:fillRect/>
          </a:stretch>
        </p:blipFill>
        <p:spPr>
          <a:xfrm>
            <a:off x="1242461" y="1147981"/>
            <a:ext cx="9144000" cy="3842933"/>
          </a:xfrm>
          <a:prstGeom prst="rect">
            <a:avLst/>
          </a:prstGeom>
        </p:spPr>
      </p:pic>
      <p:sp>
        <p:nvSpPr>
          <p:cNvPr id="6" name="文本框 5">
            <a:extLst>
              <a:ext uri="{FF2B5EF4-FFF2-40B4-BE49-F238E27FC236}">
                <a16:creationId xmlns:a16="http://schemas.microsoft.com/office/drawing/2014/main" xmlns="" id="{8D7377E7-C60F-423D-9C50-449E7ED64776}"/>
              </a:ext>
            </a:extLst>
          </p:cNvPr>
          <p:cNvSpPr txBox="1"/>
          <p:nvPr/>
        </p:nvSpPr>
        <p:spPr>
          <a:xfrm>
            <a:off x="1355836" y="152756"/>
            <a:ext cx="5470265" cy="707886"/>
          </a:xfrm>
          <a:prstGeom prst="rect">
            <a:avLst/>
          </a:prstGeom>
          <a:noFill/>
        </p:spPr>
        <p:txBody>
          <a:bodyPr wrap="square" rtlCol="0">
            <a:spAutoFit/>
          </a:bodyPr>
          <a:lstStyle/>
          <a:p>
            <a:r>
              <a:rPr lang="zh-CN" altLang="en-US" sz="4000" b="1" dirty="0">
                <a:latin typeface="微软雅黑" panose="020B0503020204020204" pitchFamily="34" charset="-122"/>
                <a:ea typeface="微软雅黑" panose="020B0503020204020204" pitchFamily="34" charset="-122"/>
              </a:rPr>
              <a:t>余弦损失函数设置</a:t>
            </a:r>
          </a:p>
        </p:txBody>
      </p:sp>
      <p:pic>
        <p:nvPicPr>
          <p:cNvPr id="3" name="图片 2">
            <a:extLst>
              <a:ext uri="{FF2B5EF4-FFF2-40B4-BE49-F238E27FC236}">
                <a16:creationId xmlns:a16="http://schemas.microsoft.com/office/drawing/2014/main" xmlns="" id="{5BCAD88B-538A-A783-F4EE-5031932DD87D}"/>
              </a:ext>
            </a:extLst>
          </p:cNvPr>
          <p:cNvPicPr>
            <a:picLocks noChangeAspect="1"/>
          </p:cNvPicPr>
          <p:nvPr/>
        </p:nvPicPr>
        <p:blipFill>
          <a:blip r:embed="rId4"/>
          <a:stretch>
            <a:fillRect/>
          </a:stretch>
        </p:blipFill>
        <p:spPr>
          <a:xfrm>
            <a:off x="4244830" y="5205194"/>
            <a:ext cx="3238500" cy="1009650"/>
          </a:xfrm>
          <a:prstGeom prst="rect">
            <a:avLst/>
          </a:prstGeom>
        </p:spPr>
      </p:pic>
      <p:pic>
        <p:nvPicPr>
          <p:cNvPr id="7" name="图片 6">
            <a:extLst>
              <a:ext uri="{FF2B5EF4-FFF2-40B4-BE49-F238E27FC236}">
                <a16:creationId xmlns:a16="http://schemas.microsoft.com/office/drawing/2014/main" xmlns="" id="{5140A217-D4A8-4959-9AFB-D9AF800B68E8}"/>
              </a:ext>
            </a:extLst>
          </p:cNvPr>
          <p:cNvPicPr>
            <a:picLocks noChangeAspect="1"/>
          </p:cNvPicPr>
          <p:nvPr/>
        </p:nvPicPr>
        <p:blipFill>
          <a:blip r:embed="rId5"/>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51140BEC-038B-4159-BE6B-837F142EA5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29849329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E2EFFCEB-896A-4C18-AF23-BCA89C6F0C48}"/>
              </a:ext>
            </a:extLst>
          </p:cNvPr>
          <p:cNvPicPr>
            <a:picLocks noChangeAspect="1"/>
          </p:cNvPicPr>
          <p:nvPr/>
        </p:nvPicPr>
        <p:blipFill>
          <a:blip r:embed="rId3"/>
          <a:stretch>
            <a:fillRect/>
          </a:stretch>
        </p:blipFill>
        <p:spPr>
          <a:xfrm>
            <a:off x="0" y="930467"/>
            <a:ext cx="11181033" cy="48772"/>
          </a:xfrm>
          <a:prstGeom prst="rect">
            <a:avLst/>
          </a:prstGeom>
        </p:spPr>
      </p:pic>
      <p:sp>
        <p:nvSpPr>
          <p:cNvPr id="5" name="文本框 4">
            <a:extLst>
              <a:ext uri="{FF2B5EF4-FFF2-40B4-BE49-F238E27FC236}">
                <a16:creationId xmlns:a16="http://schemas.microsoft.com/office/drawing/2014/main" xmlns="" id="{58EADB5D-D1EB-4C55-A74E-480209166128}"/>
              </a:ext>
            </a:extLst>
          </p:cNvPr>
          <p:cNvSpPr txBox="1"/>
          <p:nvPr/>
        </p:nvSpPr>
        <p:spPr>
          <a:xfrm>
            <a:off x="1318437" y="106325"/>
            <a:ext cx="4261103" cy="707886"/>
          </a:xfrm>
          <a:prstGeom prst="rect">
            <a:avLst/>
          </a:prstGeom>
          <a:noFill/>
        </p:spPr>
        <p:txBody>
          <a:bodyPr wrap="none" rtlCol="0">
            <a:spAutoFit/>
          </a:bodyPr>
          <a:lstStyle/>
          <a:p>
            <a:r>
              <a:rPr lang="en-US" altLang="zh-CN" sz="4000" b="1" dirty="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4000" b="1" dirty="0" smtClean="0">
                <a:latin typeface="Times New Roman" panose="02020603050405020304" pitchFamily="18" charset="0"/>
                <a:ea typeface="微软雅黑" panose="020B0503020204020204" pitchFamily="34" charset="-122"/>
                <a:cs typeface="Times New Roman" panose="02020603050405020304" pitchFamily="18" charset="0"/>
              </a:rPr>
              <a:t>on-local</a:t>
            </a:r>
            <a:r>
              <a:rPr lang="zh-CN" altLang="en-US" sz="4000" b="1" dirty="0">
                <a:latin typeface="Times New Roman" panose="02020603050405020304" pitchFamily="18" charset="0"/>
                <a:ea typeface="微软雅黑" panose="020B0503020204020204" pitchFamily="34" charset="-122"/>
                <a:cs typeface="Times New Roman" panose="02020603050405020304" pitchFamily="18" charset="0"/>
              </a:rPr>
              <a:t>模块设计</a:t>
            </a:r>
          </a:p>
        </p:txBody>
      </p:sp>
      <p:pic>
        <p:nvPicPr>
          <p:cNvPr id="6" name="图片 5">
            <a:extLst>
              <a:ext uri="{FF2B5EF4-FFF2-40B4-BE49-F238E27FC236}">
                <a16:creationId xmlns:a16="http://schemas.microsoft.com/office/drawing/2014/main" xmlns="" id="{2F8AE77E-0D7C-485F-81EA-13F75EDE3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pic>
        <p:nvPicPr>
          <p:cNvPr id="3" name="图片 2"/>
          <p:cNvPicPr>
            <a:picLocks noChangeAspect="1"/>
          </p:cNvPicPr>
          <p:nvPr/>
        </p:nvPicPr>
        <p:blipFill>
          <a:blip r:embed="rId5"/>
          <a:stretch>
            <a:fillRect/>
          </a:stretch>
        </p:blipFill>
        <p:spPr>
          <a:xfrm>
            <a:off x="7615010" y="2303338"/>
            <a:ext cx="3971925" cy="1123950"/>
          </a:xfrm>
          <a:prstGeom prst="rect">
            <a:avLst/>
          </a:prstGeom>
        </p:spPr>
      </p:pic>
      <p:pic>
        <p:nvPicPr>
          <p:cNvPr id="7" name="图片 6"/>
          <p:cNvPicPr>
            <a:picLocks noChangeAspect="1"/>
          </p:cNvPicPr>
          <p:nvPr/>
        </p:nvPicPr>
        <p:blipFill>
          <a:blip r:embed="rId6"/>
          <a:stretch>
            <a:fillRect/>
          </a:stretch>
        </p:blipFill>
        <p:spPr>
          <a:xfrm>
            <a:off x="7615010" y="4751387"/>
            <a:ext cx="3152775" cy="809625"/>
          </a:xfrm>
          <a:prstGeom prst="rect">
            <a:avLst/>
          </a:prstGeom>
        </p:spPr>
      </p:pic>
      <p:sp>
        <p:nvSpPr>
          <p:cNvPr id="8" name="文本框 7"/>
          <p:cNvSpPr txBox="1"/>
          <p:nvPr/>
        </p:nvSpPr>
        <p:spPr>
          <a:xfrm>
            <a:off x="7605488" y="1814287"/>
            <a:ext cx="3413370" cy="523220"/>
          </a:xfrm>
          <a:prstGeom prst="rect">
            <a:avLst/>
          </a:prstGeom>
          <a:noFill/>
        </p:spPr>
        <p:txBody>
          <a:bodyPr wrap="none" rtlCol="0">
            <a:spAutoFit/>
          </a:bodyPr>
          <a:lstStyle/>
          <a:p>
            <a:r>
              <a:rPr lang="en-US" altLang="zh-CN" sz="2800" dirty="0" smtClean="0"/>
              <a:t>non-local </a:t>
            </a:r>
            <a:r>
              <a:rPr lang="zh-CN" altLang="en-US" sz="2800" dirty="0" smtClean="0"/>
              <a:t>计算公式：</a:t>
            </a:r>
            <a:endParaRPr lang="zh-CN" altLang="en-US" sz="2800" dirty="0"/>
          </a:p>
        </p:txBody>
      </p:sp>
      <p:sp>
        <p:nvSpPr>
          <p:cNvPr id="9" name="文本框 8"/>
          <p:cNvSpPr txBox="1"/>
          <p:nvPr/>
        </p:nvSpPr>
        <p:spPr>
          <a:xfrm>
            <a:off x="7598231" y="4230916"/>
            <a:ext cx="1980029" cy="523220"/>
          </a:xfrm>
          <a:prstGeom prst="rect">
            <a:avLst/>
          </a:prstGeom>
          <a:noFill/>
        </p:spPr>
        <p:txBody>
          <a:bodyPr wrap="none" rtlCol="0">
            <a:spAutoFit/>
          </a:bodyPr>
          <a:lstStyle/>
          <a:p>
            <a:r>
              <a:rPr lang="zh-CN" altLang="en-US" sz="2800" dirty="0" smtClean="0"/>
              <a:t>点乘函数：</a:t>
            </a:r>
            <a:endParaRPr lang="zh-CN" altLang="en-US" sz="2800" dirty="0"/>
          </a:p>
        </p:txBody>
      </p:sp>
      <p:pic>
        <p:nvPicPr>
          <p:cNvPr id="10" name="图片 9"/>
          <p:cNvPicPr>
            <a:picLocks noChangeAspect="1"/>
          </p:cNvPicPr>
          <p:nvPr/>
        </p:nvPicPr>
        <p:blipFill>
          <a:blip r:embed="rId7"/>
          <a:stretch>
            <a:fillRect/>
          </a:stretch>
        </p:blipFill>
        <p:spPr>
          <a:xfrm>
            <a:off x="806676" y="1420358"/>
            <a:ext cx="5934075" cy="4772025"/>
          </a:xfrm>
          <a:prstGeom prst="rect">
            <a:avLst/>
          </a:prstGeom>
        </p:spPr>
      </p:pic>
    </p:spTree>
    <p:extLst>
      <p:ext uri="{BB962C8B-B14F-4D97-AF65-F5344CB8AC3E}">
        <p14:creationId xmlns:p14="http://schemas.microsoft.com/office/powerpoint/2010/main" val="1463995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8125" y="2852937"/>
            <a:ext cx="6955750" cy="769441"/>
          </a:xfrm>
          <a:prstGeom prst="rect">
            <a:avLst/>
          </a:prstGeom>
        </p:spPr>
        <p:txBody>
          <a:bodyPr wrap="none">
            <a:spAutoFit/>
          </a:bodyPr>
          <a:lstStyle/>
          <a:p>
            <a:r>
              <a:rPr lang="zh-CN" altLang="en-US" sz="4400" b="1" dirty="0">
                <a:latin typeface="微软雅黑" panose="020B0503020204020204" pitchFamily="34" charset="-122"/>
                <a:ea typeface="微软雅黑" panose="020B0503020204020204" pitchFamily="34" charset="-122"/>
              </a:rPr>
              <a:t>智能体优化实验方案与结果</a:t>
            </a:r>
          </a:p>
        </p:txBody>
      </p:sp>
      <p:pic>
        <p:nvPicPr>
          <p:cNvPr id="3" name="图片 2">
            <a:extLst>
              <a:ext uri="{FF2B5EF4-FFF2-40B4-BE49-F238E27FC236}">
                <a16:creationId xmlns:a16="http://schemas.microsoft.com/office/drawing/2014/main" xmlns="" id="{F7328490-BCC5-4BCB-B0A9-A9C59CD43115}"/>
              </a:ext>
            </a:extLst>
          </p:cNvPr>
          <p:cNvPicPr>
            <a:picLocks noChangeAspect="1"/>
          </p:cNvPicPr>
          <p:nvPr/>
        </p:nvPicPr>
        <p:blipFill>
          <a:blip r:embed="rId3"/>
          <a:stretch>
            <a:fillRect/>
          </a:stretch>
        </p:blipFill>
        <p:spPr>
          <a:xfrm>
            <a:off x="0" y="930467"/>
            <a:ext cx="11181033" cy="48772"/>
          </a:xfrm>
          <a:prstGeom prst="rect">
            <a:avLst/>
          </a:prstGeom>
        </p:spPr>
      </p:pic>
      <p:pic>
        <p:nvPicPr>
          <p:cNvPr id="5" name="图片 4">
            <a:extLst>
              <a:ext uri="{FF2B5EF4-FFF2-40B4-BE49-F238E27FC236}">
                <a16:creationId xmlns:a16="http://schemas.microsoft.com/office/drawing/2014/main" xmlns="" id="{0AF6E5E9-B582-40FD-ACDF-A6095816E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3190897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6936" y="187206"/>
            <a:ext cx="8229600" cy="1143000"/>
          </a:xfrm>
        </p:spPr>
        <p:txBody>
          <a:bodyPr/>
          <a:lstStyle/>
          <a:p>
            <a:pPr algn="l"/>
            <a:r>
              <a:rPr lang="zh-CN" altLang="en-US" sz="4000" b="1" dirty="0">
                <a:latin typeface="微软雅黑" panose="020B0503020204020204" pitchFamily="34" charset="-122"/>
                <a:ea typeface="微软雅黑" panose="020B0503020204020204" pitchFamily="34" charset="-122"/>
              </a:rPr>
              <a:t>目录</a:t>
            </a:r>
          </a:p>
        </p:txBody>
      </p:sp>
      <p:sp>
        <p:nvSpPr>
          <p:cNvPr id="6" name="文本框 4">
            <a:extLst>
              <a:ext uri="{FF2B5EF4-FFF2-40B4-BE49-F238E27FC236}">
                <a16:creationId xmlns:a16="http://schemas.microsoft.com/office/drawing/2014/main" xmlns="" id="{9317D081-8EA2-4206-A03C-487FC9864CA9}"/>
              </a:ext>
            </a:extLst>
          </p:cNvPr>
          <p:cNvSpPr txBox="1"/>
          <p:nvPr/>
        </p:nvSpPr>
        <p:spPr>
          <a:xfrm>
            <a:off x="3518896" y="1599074"/>
            <a:ext cx="3474335"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一、研究背景及目标</a:t>
            </a:r>
          </a:p>
        </p:txBody>
      </p:sp>
      <p:sp>
        <p:nvSpPr>
          <p:cNvPr id="7" name="文本框 6">
            <a:extLst>
              <a:ext uri="{FF2B5EF4-FFF2-40B4-BE49-F238E27FC236}">
                <a16:creationId xmlns:a16="http://schemas.microsoft.com/office/drawing/2014/main" xmlns="" id="{10D51BCD-1F21-4117-8C0B-C0A1B2FBD6BF}"/>
              </a:ext>
            </a:extLst>
          </p:cNvPr>
          <p:cNvSpPr txBox="1"/>
          <p:nvPr/>
        </p:nvSpPr>
        <p:spPr>
          <a:xfrm>
            <a:off x="3536846" y="3092078"/>
            <a:ext cx="4608512"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三、强化学习智能体优化</a:t>
            </a:r>
          </a:p>
        </p:txBody>
      </p:sp>
      <p:sp>
        <p:nvSpPr>
          <p:cNvPr id="8" name="文本框 7">
            <a:extLst>
              <a:ext uri="{FF2B5EF4-FFF2-40B4-BE49-F238E27FC236}">
                <a16:creationId xmlns:a16="http://schemas.microsoft.com/office/drawing/2014/main" xmlns="" id="{A554EFA4-414F-4308-B0C7-C957F9054FC8}"/>
              </a:ext>
            </a:extLst>
          </p:cNvPr>
          <p:cNvSpPr txBox="1"/>
          <p:nvPr/>
        </p:nvSpPr>
        <p:spPr>
          <a:xfrm>
            <a:off x="3557076" y="3884166"/>
            <a:ext cx="386820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四 、模型融合</a:t>
            </a:r>
          </a:p>
        </p:txBody>
      </p:sp>
      <p:sp>
        <p:nvSpPr>
          <p:cNvPr id="9" name="矩形 8">
            <a:extLst>
              <a:ext uri="{FF2B5EF4-FFF2-40B4-BE49-F238E27FC236}">
                <a16:creationId xmlns:a16="http://schemas.microsoft.com/office/drawing/2014/main" xmlns="" id="{374CB21E-488E-47FD-9CB4-178988C92C88}"/>
              </a:ext>
            </a:extLst>
          </p:cNvPr>
          <p:cNvSpPr/>
          <p:nvPr/>
        </p:nvSpPr>
        <p:spPr>
          <a:xfrm>
            <a:off x="3518895" y="2299990"/>
            <a:ext cx="4493538"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二、强化学习奖励函数优化</a:t>
            </a:r>
          </a:p>
        </p:txBody>
      </p:sp>
      <p:sp>
        <p:nvSpPr>
          <p:cNvPr id="10" name="文本框 9">
            <a:extLst>
              <a:ext uri="{FF2B5EF4-FFF2-40B4-BE49-F238E27FC236}">
                <a16:creationId xmlns:a16="http://schemas.microsoft.com/office/drawing/2014/main" xmlns="" id="{3040BD8E-DADF-4950-993F-948AE9B2E782}"/>
              </a:ext>
            </a:extLst>
          </p:cNvPr>
          <p:cNvSpPr txBox="1"/>
          <p:nvPr/>
        </p:nvSpPr>
        <p:spPr>
          <a:xfrm>
            <a:off x="3557076" y="4604246"/>
            <a:ext cx="386820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五 、总结与展望</a:t>
            </a:r>
          </a:p>
        </p:txBody>
      </p:sp>
      <p:pic>
        <p:nvPicPr>
          <p:cNvPr id="11" name="图片 10">
            <a:extLst>
              <a:ext uri="{FF2B5EF4-FFF2-40B4-BE49-F238E27FC236}">
                <a16:creationId xmlns:a16="http://schemas.microsoft.com/office/drawing/2014/main" xmlns="" id="{753440C9-7EA0-434A-9042-8F08200D8FB6}"/>
              </a:ext>
            </a:extLst>
          </p:cNvPr>
          <p:cNvPicPr>
            <a:picLocks noChangeAspect="1"/>
          </p:cNvPicPr>
          <p:nvPr/>
        </p:nvPicPr>
        <p:blipFill>
          <a:blip r:embed="rId3"/>
          <a:stretch>
            <a:fillRect/>
          </a:stretch>
        </p:blipFill>
        <p:spPr>
          <a:xfrm>
            <a:off x="56707" y="944647"/>
            <a:ext cx="11181033" cy="48772"/>
          </a:xfrm>
          <a:prstGeom prst="rect">
            <a:avLst/>
          </a:prstGeom>
        </p:spPr>
      </p:pic>
      <p:pic>
        <p:nvPicPr>
          <p:cNvPr id="22" name="图片 21">
            <a:extLst>
              <a:ext uri="{FF2B5EF4-FFF2-40B4-BE49-F238E27FC236}">
                <a16:creationId xmlns:a16="http://schemas.microsoft.com/office/drawing/2014/main" xmlns="" id="{CE01FBF0-A187-4B3D-AB8A-A8C20DC02D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8919" y="6190381"/>
            <a:ext cx="180931" cy="563473"/>
          </a:xfrm>
          <a:prstGeom prst="rect">
            <a:avLst/>
          </a:prstGeom>
        </p:spPr>
      </p:pic>
    </p:spTree>
    <p:extLst>
      <p:ext uri="{BB962C8B-B14F-4D97-AF65-F5344CB8AC3E}">
        <p14:creationId xmlns:p14="http://schemas.microsoft.com/office/powerpoint/2010/main" val="3554834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1629A11-3DCD-8C0E-DA04-378EEB36308E}"/>
              </a:ext>
            </a:extLst>
          </p:cNvPr>
          <p:cNvSpPr>
            <a:spLocks noGrp="1"/>
          </p:cNvSpPr>
          <p:nvPr>
            <p:ph type="title"/>
          </p:nvPr>
        </p:nvSpPr>
        <p:spPr>
          <a:xfrm>
            <a:off x="1452318" y="187739"/>
            <a:ext cx="7160053" cy="663575"/>
          </a:xfrm>
        </p:spPr>
        <p:txBody>
          <a:bodyPr/>
          <a:lstStyle/>
          <a:p>
            <a:r>
              <a:rPr lang="zh-CN" altLang="en-US" sz="4000" b="1" dirty="0">
                <a:latin typeface="微软雅黑" panose="020B0503020204020204" pitchFamily="34" charset="-122"/>
                <a:ea typeface="微软雅黑" panose="020B0503020204020204" pitchFamily="34" charset="-122"/>
              </a:rPr>
              <a:t>数据集和模型参数设置</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xmlns="" id="{699DDD62-DEEC-782E-1C57-002E802313DE}"/>
                  </a:ext>
                </a:extLst>
              </p:cNvPr>
              <p:cNvSpPr>
                <a:spLocks noGrp="1"/>
              </p:cNvSpPr>
              <p:nvPr>
                <p:ph idx="1"/>
              </p:nvPr>
            </p:nvSpPr>
            <p:spPr>
              <a:xfrm>
                <a:off x="849630" y="1242695"/>
                <a:ext cx="10515600" cy="4351338"/>
              </a:xfrm>
            </p:spPr>
            <p:txBody>
              <a:bodyPr/>
              <a:lstStyle/>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buFont typeface="Wingdings" panose="05000000000000000000" pitchFamily="2" charset="2"/>
                  <a:buChar char="Ø"/>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Nottingham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数据集，格式为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one-hot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编码</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参数设置：</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基于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TensorFlow 1.15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实现；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使用一层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EMN</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连接一个全连接层，隐状态层数设置为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采用的是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Adam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优化器，设置为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0.005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的初始学习率，并且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Adam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参数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𝜖</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分别设置为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0.9</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0.9</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rPr>
                      <m:t>1∗</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−8</m:t>
                        </m:r>
                      </m:sup>
                    </m:sSup>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Ø"/>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实验的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batch</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设置为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64</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，训练了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2800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轮，使用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Magenta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，生成了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525</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个长度为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音符的音乐片段。</a:t>
                </a:r>
              </a:p>
            </p:txBody>
          </p:sp>
        </mc:Choice>
        <mc:Fallback xmlns="">
          <p:sp>
            <p:nvSpPr>
              <p:cNvPr id="3" name="内容占位符 2">
                <a:extLst>
                  <a:ext uri="{FF2B5EF4-FFF2-40B4-BE49-F238E27FC236}">
                    <a16:creationId xmlns:a16="http://schemas.microsoft.com/office/drawing/2014/main" id="{699DDD62-DEEC-782E-1C57-002E802313DE}"/>
                  </a:ext>
                </a:extLst>
              </p:cNvPr>
              <p:cNvSpPr>
                <a:spLocks noGrp="1" noRot="1" noChangeAspect="1" noMove="1" noResize="1" noEditPoints="1" noAdjustHandles="1" noChangeArrowheads="1" noChangeShapeType="1" noTextEdit="1"/>
              </p:cNvSpPr>
              <p:nvPr>
                <p:ph idx="1"/>
              </p:nvPr>
            </p:nvSpPr>
            <p:spPr>
              <a:xfrm>
                <a:off x="849630" y="1242695"/>
                <a:ext cx="10515600" cy="4351338"/>
              </a:xfrm>
              <a:blipFill>
                <a:blip r:embed="rId3"/>
                <a:stretch>
                  <a:fillRect l="-1043" t="-2521" b="-2395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xmlns="" id="{AA8CE931-CA2E-4829-9390-B0A74BF58601}"/>
              </a:ext>
            </a:extLst>
          </p:cNvPr>
          <p:cNvPicPr>
            <a:picLocks noChangeAspect="1"/>
          </p:cNvPicPr>
          <p:nvPr/>
        </p:nvPicPr>
        <p:blipFill>
          <a:blip r:embed="rId4"/>
          <a:stretch>
            <a:fillRect/>
          </a:stretch>
        </p:blipFill>
        <p:spPr>
          <a:xfrm>
            <a:off x="0" y="930467"/>
            <a:ext cx="11181033" cy="48772"/>
          </a:xfrm>
          <a:prstGeom prst="rect">
            <a:avLst/>
          </a:prstGeom>
        </p:spPr>
      </p:pic>
      <p:pic>
        <p:nvPicPr>
          <p:cNvPr id="5" name="图片 4">
            <a:extLst>
              <a:ext uri="{FF2B5EF4-FFF2-40B4-BE49-F238E27FC236}">
                <a16:creationId xmlns:a16="http://schemas.microsoft.com/office/drawing/2014/main" xmlns="" id="{5217ED4E-2848-4301-B201-FB62D9AE18E8}"/>
              </a:ext>
            </a:extLst>
          </p:cNvPr>
          <p:cNvPicPr>
            <a:picLocks noChangeAspect="1"/>
          </p:cNvPicPr>
          <p:nvPr/>
        </p:nvPicPr>
        <p:blipFill>
          <a:blip r:embed="rId5"/>
          <a:stretch>
            <a:fillRect/>
          </a:stretch>
        </p:blipFill>
        <p:spPr>
          <a:xfrm>
            <a:off x="7150216" y="1347187"/>
            <a:ext cx="4115157" cy="2292295"/>
          </a:xfrm>
          <a:prstGeom prst="rect">
            <a:avLst/>
          </a:prstGeom>
        </p:spPr>
      </p:pic>
      <p:pic>
        <p:nvPicPr>
          <p:cNvPr id="6" name="图片 5">
            <a:extLst>
              <a:ext uri="{FF2B5EF4-FFF2-40B4-BE49-F238E27FC236}">
                <a16:creationId xmlns:a16="http://schemas.microsoft.com/office/drawing/2014/main" xmlns="" id="{EB2FAE34-2BAD-47C0-976F-7CADB6EBB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32671230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BD9A2B0B-97EA-4FC3-BDD3-22CAB0139C8E}"/>
              </a:ext>
            </a:extLst>
          </p:cNvPr>
          <p:cNvSpPr>
            <a:spLocks noGrp="1"/>
          </p:cNvSpPr>
          <p:nvPr>
            <p:ph type="title"/>
          </p:nvPr>
        </p:nvSpPr>
        <p:spPr>
          <a:xfrm>
            <a:off x="1419447" y="164540"/>
            <a:ext cx="10515600" cy="1325563"/>
          </a:xfrm>
        </p:spPr>
        <p:txBody>
          <a:bodyPr/>
          <a:lstStyle/>
          <a:p>
            <a:pPr algn="l"/>
            <a:r>
              <a:rPr lang="en-US" altLang="zh-CN" sz="4000" b="1" dirty="0" smtClean="0">
                <a:latin typeface="微软雅黑" panose="020B0503020204020204" pitchFamily="34" charset="-122"/>
                <a:ea typeface="微软雅黑" panose="020B0503020204020204" pitchFamily="34" charset="-122"/>
              </a:rPr>
              <a:t>EMN</a:t>
            </a:r>
            <a:r>
              <a:rPr lang="zh-CN" altLang="en-US" sz="4000" b="1" dirty="0" smtClean="0">
                <a:latin typeface="微软雅黑" panose="020B0503020204020204" pitchFamily="34" charset="-122"/>
                <a:ea typeface="微软雅黑" panose="020B0503020204020204" pitchFamily="34" charset="-122"/>
              </a:rPr>
              <a:t>权重</a:t>
            </a:r>
            <a:endParaRPr lang="zh-CN" altLang="en-US" sz="40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BE1216D3-E0E8-46F2-84A7-BBF43F9671ED}"/>
              </a:ext>
            </a:extLst>
          </p:cNvPr>
          <p:cNvPicPr>
            <a:picLocks noChangeAspect="1"/>
          </p:cNvPicPr>
          <p:nvPr/>
        </p:nvPicPr>
        <p:blipFill>
          <a:blip r:embed="rId3"/>
          <a:stretch>
            <a:fillRect/>
          </a:stretch>
        </p:blipFill>
        <p:spPr>
          <a:xfrm>
            <a:off x="0" y="930467"/>
            <a:ext cx="11181033" cy="48772"/>
          </a:xfrm>
          <a:prstGeom prst="rect">
            <a:avLst/>
          </a:prstGeom>
        </p:spPr>
      </p:pic>
      <p:pic>
        <p:nvPicPr>
          <p:cNvPr id="6" name="图片 5">
            <a:extLst>
              <a:ext uri="{FF2B5EF4-FFF2-40B4-BE49-F238E27FC236}">
                <a16:creationId xmlns:a16="http://schemas.microsoft.com/office/drawing/2014/main" xmlns="" id="{CCEE2590-CEAF-4C97-8A0E-192D91215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pic>
        <p:nvPicPr>
          <p:cNvPr id="2" name="图片 1"/>
          <p:cNvPicPr>
            <a:picLocks noChangeAspect="1"/>
          </p:cNvPicPr>
          <p:nvPr/>
        </p:nvPicPr>
        <p:blipFill>
          <a:blip r:embed="rId5"/>
          <a:stretch>
            <a:fillRect/>
          </a:stretch>
        </p:blipFill>
        <p:spPr>
          <a:xfrm>
            <a:off x="1228315" y="1076758"/>
            <a:ext cx="5743575" cy="5781242"/>
          </a:xfrm>
          <a:prstGeom prst="rect">
            <a:avLst/>
          </a:prstGeom>
        </p:spPr>
      </p:pic>
      <p:sp>
        <p:nvSpPr>
          <p:cNvPr id="7" name="文本框 6"/>
          <p:cNvSpPr txBox="1"/>
          <p:nvPr/>
        </p:nvSpPr>
        <p:spPr>
          <a:xfrm>
            <a:off x="7082973" y="2714171"/>
            <a:ext cx="4688113" cy="1569660"/>
          </a:xfrm>
          <a:prstGeom prst="rect">
            <a:avLst/>
          </a:prstGeom>
          <a:noFill/>
        </p:spPr>
        <p:txBody>
          <a:bodyPr wrap="square" rtlCol="0">
            <a:spAutoFit/>
          </a:bodyPr>
          <a:lstStyle/>
          <a:p>
            <a:r>
              <a:rPr lang="zh-CN" altLang="en-US" sz="2400" dirty="0" smtClean="0"/>
              <a:t>当余弦损失函数的权重为</a:t>
            </a:r>
            <a:r>
              <a:rPr lang="en-US" altLang="zh-CN" sz="2400" dirty="0" smtClean="0"/>
              <a:t>0.5</a:t>
            </a:r>
            <a:r>
              <a:rPr lang="zh-CN" altLang="en-US" sz="2400" dirty="0" smtClean="0"/>
              <a:t>时，</a:t>
            </a:r>
            <a:r>
              <a:rPr lang="en-US" altLang="zh-CN" sz="2400" dirty="0" smtClean="0"/>
              <a:t>EMN</a:t>
            </a:r>
            <a:r>
              <a:rPr lang="zh-CN" altLang="en-US" sz="2400" dirty="0" smtClean="0"/>
              <a:t>更加接近数据集，结合我们预实验的结果，最终确定了以</a:t>
            </a:r>
            <a:r>
              <a:rPr lang="en-US" altLang="zh-CN" sz="2400" dirty="0" smtClean="0"/>
              <a:t>0.5</a:t>
            </a:r>
            <a:r>
              <a:rPr lang="zh-CN" altLang="en-US" sz="2400" dirty="0" smtClean="0"/>
              <a:t>作为</a:t>
            </a:r>
            <a:r>
              <a:rPr lang="en-US" altLang="zh-CN" sz="2400" dirty="0" smtClean="0"/>
              <a:t>Nottingham</a:t>
            </a:r>
            <a:r>
              <a:rPr lang="zh-CN" altLang="en-US" sz="2400" dirty="0" smtClean="0"/>
              <a:t>数据集的权重。</a:t>
            </a:r>
            <a:endParaRPr lang="zh-CN" altLang="en-US" sz="2400" dirty="0"/>
          </a:p>
        </p:txBody>
      </p:sp>
    </p:spTree>
    <p:extLst>
      <p:ext uri="{BB962C8B-B14F-4D97-AF65-F5344CB8AC3E}">
        <p14:creationId xmlns:p14="http://schemas.microsoft.com/office/powerpoint/2010/main" val="19506875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AD76956D-4E86-46D9-50D0-04C7DD8F2F86}"/>
              </a:ext>
            </a:extLst>
          </p:cNvPr>
          <p:cNvPicPr>
            <a:picLocks noChangeAspect="1"/>
          </p:cNvPicPr>
          <p:nvPr/>
        </p:nvPicPr>
        <p:blipFill>
          <a:blip r:embed="rId3"/>
          <a:stretch>
            <a:fillRect/>
          </a:stretch>
        </p:blipFill>
        <p:spPr>
          <a:xfrm>
            <a:off x="2580883" y="1319633"/>
            <a:ext cx="7030233" cy="4954755"/>
          </a:xfrm>
          <a:prstGeom prst="rect">
            <a:avLst/>
          </a:prstGeom>
        </p:spPr>
      </p:pic>
      <p:sp>
        <p:nvSpPr>
          <p:cNvPr id="5" name="标题 1">
            <a:extLst>
              <a:ext uri="{FF2B5EF4-FFF2-40B4-BE49-F238E27FC236}">
                <a16:creationId xmlns:a16="http://schemas.microsoft.com/office/drawing/2014/main" xmlns="" id="{256190C6-C381-43A7-9363-838996B49158}"/>
              </a:ext>
            </a:extLst>
          </p:cNvPr>
          <p:cNvSpPr>
            <a:spLocks noGrp="1"/>
          </p:cNvSpPr>
          <p:nvPr>
            <p:ph type="title"/>
          </p:nvPr>
        </p:nvSpPr>
        <p:spPr>
          <a:xfrm>
            <a:off x="1419447" y="164540"/>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客观指标评价</a:t>
            </a:r>
          </a:p>
        </p:txBody>
      </p:sp>
      <p:pic>
        <p:nvPicPr>
          <p:cNvPr id="7" name="图片 6">
            <a:extLst>
              <a:ext uri="{FF2B5EF4-FFF2-40B4-BE49-F238E27FC236}">
                <a16:creationId xmlns:a16="http://schemas.microsoft.com/office/drawing/2014/main" xmlns="" id="{F7820D55-B724-473B-8BB6-9878A3C9A63D}"/>
              </a:ext>
            </a:extLst>
          </p:cNvPr>
          <p:cNvPicPr>
            <a:picLocks noChangeAspect="1"/>
          </p:cNvPicPr>
          <p:nvPr/>
        </p:nvPicPr>
        <p:blipFill>
          <a:blip r:embed="rId4"/>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824C52B8-CCC6-4389-9570-B075EF898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5531769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05DD95CE-1D71-4E6A-BEAF-B3414647EF13}"/>
              </a:ext>
            </a:extLst>
          </p:cNvPr>
          <p:cNvPicPr>
            <a:picLocks noChangeAspect="1"/>
          </p:cNvPicPr>
          <p:nvPr/>
        </p:nvPicPr>
        <p:blipFill>
          <a:blip r:embed="rId3"/>
          <a:stretch>
            <a:fillRect/>
          </a:stretch>
        </p:blipFill>
        <p:spPr>
          <a:xfrm>
            <a:off x="606515" y="1105278"/>
            <a:ext cx="7034750" cy="5653855"/>
          </a:xfrm>
          <a:prstGeom prst="rect">
            <a:avLst/>
          </a:prstGeom>
        </p:spPr>
      </p:pic>
      <p:pic>
        <p:nvPicPr>
          <p:cNvPr id="7" name="图片 6">
            <a:extLst>
              <a:ext uri="{FF2B5EF4-FFF2-40B4-BE49-F238E27FC236}">
                <a16:creationId xmlns:a16="http://schemas.microsoft.com/office/drawing/2014/main" xmlns="" id="{BE8185F7-601C-4980-A3AD-90D71C4C7AE2}"/>
              </a:ext>
            </a:extLst>
          </p:cNvPr>
          <p:cNvPicPr>
            <a:picLocks noChangeAspect="1"/>
          </p:cNvPicPr>
          <p:nvPr/>
        </p:nvPicPr>
        <p:blipFill>
          <a:blip r:embed="rId4"/>
          <a:stretch>
            <a:fillRect/>
          </a:stretch>
        </p:blipFill>
        <p:spPr>
          <a:xfrm>
            <a:off x="8083238" y="3177673"/>
            <a:ext cx="3240360" cy="1739791"/>
          </a:xfrm>
          <a:prstGeom prst="rect">
            <a:avLst/>
          </a:prstGeom>
        </p:spPr>
      </p:pic>
      <p:sp>
        <p:nvSpPr>
          <p:cNvPr id="6" name="标题 1">
            <a:extLst>
              <a:ext uri="{FF2B5EF4-FFF2-40B4-BE49-F238E27FC236}">
                <a16:creationId xmlns:a16="http://schemas.microsoft.com/office/drawing/2014/main" xmlns="" id="{A0EACC0B-D003-4DEB-A541-22B23DCDCD95}"/>
              </a:ext>
            </a:extLst>
          </p:cNvPr>
          <p:cNvSpPr>
            <a:spLocks noGrp="1"/>
          </p:cNvSpPr>
          <p:nvPr>
            <p:ph type="title"/>
          </p:nvPr>
        </p:nvSpPr>
        <p:spPr>
          <a:xfrm>
            <a:off x="1419447" y="164540"/>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客观指标评价</a:t>
            </a:r>
          </a:p>
        </p:txBody>
      </p:sp>
      <p:pic>
        <p:nvPicPr>
          <p:cNvPr id="9" name="图片 8">
            <a:extLst>
              <a:ext uri="{FF2B5EF4-FFF2-40B4-BE49-F238E27FC236}">
                <a16:creationId xmlns:a16="http://schemas.microsoft.com/office/drawing/2014/main" xmlns="" id="{C91ABD6E-B3A0-4318-9220-93E12D835ABC}"/>
              </a:ext>
            </a:extLst>
          </p:cNvPr>
          <p:cNvPicPr>
            <a:picLocks noChangeAspect="1"/>
          </p:cNvPicPr>
          <p:nvPr/>
        </p:nvPicPr>
        <p:blipFill>
          <a:blip r:embed="rId5"/>
          <a:stretch>
            <a:fillRect/>
          </a:stretch>
        </p:blipFill>
        <p:spPr>
          <a:xfrm>
            <a:off x="0" y="930467"/>
            <a:ext cx="11181033" cy="48772"/>
          </a:xfrm>
          <a:prstGeom prst="rect">
            <a:avLst/>
          </a:prstGeom>
        </p:spPr>
      </p:pic>
      <p:pic>
        <p:nvPicPr>
          <p:cNvPr id="10" name="图片 9">
            <a:extLst>
              <a:ext uri="{FF2B5EF4-FFF2-40B4-BE49-F238E27FC236}">
                <a16:creationId xmlns:a16="http://schemas.microsoft.com/office/drawing/2014/main" xmlns="" id="{11BE3DCD-7A9E-400E-A8E3-7F4DB868EB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205333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BDBDDF40-1CB7-F38C-F89B-E62EBC084030}"/>
              </a:ext>
            </a:extLst>
          </p:cNvPr>
          <p:cNvPicPr>
            <a:picLocks noChangeAspect="1"/>
          </p:cNvPicPr>
          <p:nvPr/>
        </p:nvPicPr>
        <p:blipFill>
          <a:blip r:embed="rId9"/>
          <a:stretch>
            <a:fillRect/>
          </a:stretch>
        </p:blipFill>
        <p:spPr>
          <a:xfrm>
            <a:off x="0" y="5166360"/>
            <a:ext cx="7367275" cy="1788450"/>
          </a:xfrm>
          <a:prstGeom prst="rect">
            <a:avLst/>
          </a:prstGeom>
        </p:spPr>
      </p:pic>
      <p:pic>
        <p:nvPicPr>
          <p:cNvPr id="7" name="图片 6">
            <a:extLst>
              <a:ext uri="{FF2B5EF4-FFF2-40B4-BE49-F238E27FC236}">
                <a16:creationId xmlns:a16="http://schemas.microsoft.com/office/drawing/2014/main" xmlns="" id="{74456102-896D-71E9-4B61-25BC7882602C}"/>
              </a:ext>
            </a:extLst>
          </p:cNvPr>
          <p:cNvPicPr>
            <a:picLocks noChangeAspect="1"/>
          </p:cNvPicPr>
          <p:nvPr/>
        </p:nvPicPr>
        <p:blipFill>
          <a:blip r:embed="rId10"/>
          <a:stretch>
            <a:fillRect/>
          </a:stretch>
        </p:blipFill>
        <p:spPr>
          <a:xfrm>
            <a:off x="0" y="3173247"/>
            <a:ext cx="7326630" cy="1699270"/>
          </a:xfrm>
          <a:prstGeom prst="rect">
            <a:avLst/>
          </a:prstGeom>
        </p:spPr>
      </p:pic>
      <p:pic>
        <p:nvPicPr>
          <p:cNvPr id="9" name="图片 8">
            <a:extLst>
              <a:ext uri="{FF2B5EF4-FFF2-40B4-BE49-F238E27FC236}">
                <a16:creationId xmlns:a16="http://schemas.microsoft.com/office/drawing/2014/main" xmlns="" id="{872D2796-508A-537F-B501-75AE4804829F}"/>
              </a:ext>
            </a:extLst>
          </p:cNvPr>
          <p:cNvPicPr>
            <a:picLocks noChangeAspect="1"/>
          </p:cNvPicPr>
          <p:nvPr/>
        </p:nvPicPr>
        <p:blipFill>
          <a:blip r:embed="rId11"/>
          <a:stretch>
            <a:fillRect/>
          </a:stretch>
        </p:blipFill>
        <p:spPr>
          <a:xfrm>
            <a:off x="0" y="1063805"/>
            <a:ext cx="7349490" cy="1869535"/>
          </a:xfrm>
          <a:prstGeom prst="rect">
            <a:avLst/>
          </a:prstGeom>
        </p:spPr>
      </p:pic>
      <p:sp>
        <p:nvSpPr>
          <p:cNvPr id="10" name="文本框 9">
            <a:extLst>
              <a:ext uri="{FF2B5EF4-FFF2-40B4-BE49-F238E27FC236}">
                <a16:creationId xmlns:a16="http://schemas.microsoft.com/office/drawing/2014/main" xmlns="" id="{013B2098-0D00-A8F9-AAAA-6D39B9C35E8D}"/>
              </a:ext>
            </a:extLst>
          </p:cNvPr>
          <p:cNvSpPr txBox="1"/>
          <p:nvPr/>
        </p:nvSpPr>
        <p:spPr>
          <a:xfrm>
            <a:off x="9212580" y="1771650"/>
            <a:ext cx="1424044" cy="584775"/>
          </a:xfrm>
          <a:prstGeom prst="rect">
            <a:avLst/>
          </a:prstGeom>
          <a:noFill/>
        </p:spPr>
        <p:txBody>
          <a:bodyPr wrap="none" rtlCol="0">
            <a:spAutoFit/>
          </a:bodyPr>
          <a:lstStyle/>
          <a:p>
            <a:r>
              <a:rPr lang="en-US" altLang="zh-CN" sz="3200" dirty="0"/>
              <a:t>dataset</a:t>
            </a:r>
            <a:endParaRPr lang="zh-CN" altLang="en-US" sz="3200" dirty="0"/>
          </a:p>
        </p:txBody>
      </p:sp>
      <p:sp>
        <p:nvSpPr>
          <p:cNvPr id="11" name="文本框 10">
            <a:extLst>
              <a:ext uri="{FF2B5EF4-FFF2-40B4-BE49-F238E27FC236}">
                <a16:creationId xmlns:a16="http://schemas.microsoft.com/office/drawing/2014/main" xmlns="" id="{923673A2-7CB5-C548-445C-0A6C205F7104}"/>
              </a:ext>
            </a:extLst>
          </p:cNvPr>
          <p:cNvSpPr txBox="1"/>
          <p:nvPr/>
        </p:nvSpPr>
        <p:spPr>
          <a:xfrm>
            <a:off x="9342120" y="3661410"/>
            <a:ext cx="1095556" cy="584775"/>
          </a:xfrm>
          <a:prstGeom prst="rect">
            <a:avLst/>
          </a:prstGeom>
          <a:noFill/>
        </p:spPr>
        <p:txBody>
          <a:bodyPr wrap="none" rtlCol="0">
            <a:spAutoFit/>
          </a:bodyPr>
          <a:lstStyle/>
          <a:p>
            <a:r>
              <a:rPr lang="en-US" altLang="zh-CN" sz="3200" dirty="0"/>
              <a:t>LSTM</a:t>
            </a:r>
            <a:endParaRPr lang="zh-CN" altLang="en-US" sz="3200" dirty="0"/>
          </a:p>
        </p:txBody>
      </p:sp>
      <p:sp>
        <p:nvSpPr>
          <p:cNvPr id="12" name="文本框 11">
            <a:extLst>
              <a:ext uri="{FF2B5EF4-FFF2-40B4-BE49-F238E27FC236}">
                <a16:creationId xmlns:a16="http://schemas.microsoft.com/office/drawing/2014/main" xmlns="" id="{6E9C7C32-C3FD-3A7F-5E69-3150C8FE098C}"/>
              </a:ext>
            </a:extLst>
          </p:cNvPr>
          <p:cNvSpPr txBox="1"/>
          <p:nvPr/>
        </p:nvSpPr>
        <p:spPr>
          <a:xfrm>
            <a:off x="9494520" y="5711190"/>
            <a:ext cx="1000595" cy="584775"/>
          </a:xfrm>
          <a:prstGeom prst="rect">
            <a:avLst/>
          </a:prstGeom>
          <a:noFill/>
        </p:spPr>
        <p:txBody>
          <a:bodyPr wrap="none" rtlCol="0">
            <a:spAutoFit/>
          </a:bodyPr>
          <a:lstStyle/>
          <a:p>
            <a:r>
              <a:rPr lang="en-US" altLang="zh-CN" sz="3200" dirty="0"/>
              <a:t>EMN</a:t>
            </a:r>
            <a:endParaRPr lang="zh-CN" altLang="en-US" sz="3200" dirty="0"/>
          </a:p>
        </p:txBody>
      </p:sp>
      <p:pic>
        <p:nvPicPr>
          <p:cNvPr id="3" name="DATA">
            <a:hlinkClick r:id="" action="ppaction://media"/>
          </p:cNvPr>
          <p:cNvPicPr>
            <a:picLocks noChangeAspect="1"/>
          </p:cNvPicPr>
          <p:nvPr>
            <a:audioFile r:link="rId1"/>
            <p:extLst>
              <p:ext uri="{DAA4B4D4-6D71-4841-9C94-3DE7FCFB9230}">
                <p14:media xmlns:p14="http://schemas.microsoft.com/office/powerpoint/2010/main" r:embed="rId2">
                  <p14:trim end="35000"/>
                </p14:media>
              </p:ext>
            </p:extLst>
          </p:nvPr>
        </p:nvPicPr>
        <p:blipFill>
          <a:blip r:embed="rId12"/>
          <a:stretch>
            <a:fillRect/>
          </a:stretch>
        </p:blipFill>
        <p:spPr>
          <a:xfrm>
            <a:off x="10820400" y="1771650"/>
            <a:ext cx="609600" cy="609600"/>
          </a:xfrm>
          <a:prstGeom prst="rect">
            <a:avLst/>
          </a:prstGeom>
        </p:spPr>
      </p:pic>
      <p:pic>
        <p:nvPicPr>
          <p:cNvPr id="4" name="LST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0909610" y="3661410"/>
            <a:ext cx="609600" cy="609600"/>
          </a:xfrm>
          <a:prstGeom prst="rect">
            <a:avLst/>
          </a:prstGeom>
        </p:spPr>
      </p:pic>
      <p:pic>
        <p:nvPicPr>
          <p:cNvPr id="6" name="emn">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10909610" y="5711190"/>
            <a:ext cx="609600" cy="609600"/>
          </a:xfrm>
          <a:prstGeom prst="rect">
            <a:avLst/>
          </a:prstGeom>
        </p:spPr>
      </p:pic>
      <p:sp>
        <p:nvSpPr>
          <p:cNvPr id="14" name="标题 1">
            <a:extLst>
              <a:ext uri="{FF2B5EF4-FFF2-40B4-BE49-F238E27FC236}">
                <a16:creationId xmlns:a16="http://schemas.microsoft.com/office/drawing/2014/main" xmlns="" id="{521FC505-C363-4C19-8D1D-CA359A95D325}"/>
              </a:ext>
            </a:extLst>
          </p:cNvPr>
          <p:cNvSpPr txBox="1">
            <a:spLocks/>
          </p:cNvSpPr>
          <p:nvPr/>
        </p:nvSpPr>
        <p:spPr>
          <a:xfrm>
            <a:off x="1419447" y="1645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latin typeface="微软雅黑" panose="020B0503020204020204" pitchFamily="34" charset="-122"/>
                <a:ea typeface="微软雅黑" panose="020B0503020204020204" pitchFamily="34" charset="-122"/>
              </a:rPr>
              <a:t>实验结果展示</a:t>
            </a:r>
            <a:endParaRPr lang="zh-CN" altLang="en-US" sz="4000" b="1"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xmlns="" id="{D74B67BD-A7CE-4435-B546-D3ADB3052C68}"/>
              </a:ext>
            </a:extLst>
          </p:cNvPr>
          <p:cNvPicPr>
            <a:picLocks noChangeAspect="1"/>
          </p:cNvPicPr>
          <p:nvPr/>
        </p:nvPicPr>
        <p:blipFill>
          <a:blip r:embed="rId13"/>
          <a:stretch>
            <a:fillRect/>
          </a:stretch>
        </p:blipFill>
        <p:spPr>
          <a:xfrm>
            <a:off x="0" y="930467"/>
            <a:ext cx="11181033" cy="48772"/>
          </a:xfrm>
          <a:prstGeom prst="rect">
            <a:avLst/>
          </a:prstGeom>
        </p:spPr>
      </p:pic>
      <p:pic>
        <p:nvPicPr>
          <p:cNvPr id="16" name="图片 15">
            <a:extLst>
              <a:ext uri="{FF2B5EF4-FFF2-40B4-BE49-F238E27FC236}">
                <a16:creationId xmlns:a16="http://schemas.microsoft.com/office/drawing/2014/main" xmlns="" id="{C43ACD61-B003-48E8-8017-29DC6D93A91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38746851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000"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000" fill="hold"/>
                                        <p:tgtEl>
                                          <p:spTgt spid="6"/>
                                        </p:tgtEl>
                                      </p:cBhvr>
                                    </p:cmd>
                                  </p:childTnLst>
                                </p:cTn>
                              </p:par>
                            </p:childTnLst>
                          </p:cTn>
                        </p:par>
                      </p:childTnLst>
                    </p:cTn>
                  </p:par>
                </p:childTnLst>
              </p:cTn>
              <p:nextCondLst>
                <p:cond evt="onClick" delay="0">
                  <p:tgtEl>
                    <p:spTgt spid="6"/>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E8185F7-601C-4980-A3AD-90D71C4C7AE2}"/>
              </a:ext>
            </a:extLst>
          </p:cNvPr>
          <p:cNvPicPr>
            <a:picLocks noChangeAspect="1"/>
          </p:cNvPicPr>
          <p:nvPr/>
        </p:nvPicPr>
        <p:blipFill>
          <a:blip r:embed="rId3"/>
          <a:stretch>
            <a:fillRect/>
          </a:stretch>
        </p:blipFill>
        <p:spPr>
          <a:xfrm>
            <a:off x="-4645024" y="2924945"/>
            <a:ext cx="3240360" cy="1739791"/>
          </a:xfrm>
          <a:prstGeom prst="rect">
            <a:avLst/>
          </a:prstGeom>
        </p:spPr>
      </p:pic>
      <p:pic>
        <p:nvPicPr>
          <p:cNvPr id="5" name="图片 4">
            <a:extLst>
              <a:ext uri="{FF2B5EF4-FFF2-40B4-BE49-F238E27FC236}">
                <a16:creationId xmlns:a16="http://schemas.microsoft.com/office/drawing/2014/main" xmlns="" id="{CB3ACD3A-D64E-4480-40C4-E1C2CCB4C778}"/>
              </a:ext>
            </a:extLst>
          </p:cNvPr>
          <p:cNvPicPr>
            <a:picLocks noChangeAspect="1"/>
          </p:cNvPicPr>
          <p:nvPr/>
        </p:nvPicPr>
        <p:blipFill>
          <a:blip r:embed="rId4"/>
          <a:stretch>
            <a:fillRect/>
          </a:stretch>
        </p:blipFill>
        <p:spPr>
          <a:xfrm>
            <a:off x="-8773789" y="1486370"/>
            <a:ext cx="6535479" cy="3478996"/>
          </a:xfrm>
          <a:prstGeom prst="rect">
            <a:avLst/>
          </a:prstGeom>
        </p:spPr>
      </p:pic>
      <p:pic>
        <p:nvPicPr>
          <p:cNvPr id="13" name="图片 12">
            <a:extLst>
              <a:ext uri="{FF2B5EF4-FFF2-40B4-BE49-F238E27FC236}">
                <a16:creationId xmlns:a16="http://schemas.microsoft.com/office/drawing/2014/main" xmlns="" id="{32D54ED2-A10F-B501-7B0D-5CE7C90BB682}"/>
              </a:ext>
            </a:extLst>
          </p:cNvPr>
          <p:cNvPicPr>
            <a:picLocks noChangeAspect="1"/>
          </p:cNvPicPr>
          <p:nvPr/>
        </p:nvPicPr>
        <p:blipFill>
          <a:blip r:embed="rId5"/>
          <a:stretch>
            <a:fillRect/>
          </a:stretch>
        </p:blipFill>
        <p:spPr>
          <a:xfrm>
            <a:off x="-5838475" y="4673600"/>
            <a:ext cx="5483013" cy="1325563"/>
          </a:xfrm>
          <a:prstGeom prst="rect">
            <a:avLst/>
          </a:prstGeom>
        </p:spPr>
      </p:pic>
      <p:sp>
        <p:nvSpPr>
          <p:cNvPr id="6" name="标题 1">
            <a:extLst>
              <a:ext uri="{FF2B5EF4-FFF2-40B4-BE49-F238E27FC236}">
                <a16:creationId xmlns:a16="http://schemas.microsoft.com/office/drawing/2014/main" xmlns="" id="{F2E33A3B-A335-4AA8-90B2-64B7859BCA86}"/>
              </a:ext>
            </a:extLst>
          </p:cNvPr>
          <p:cNvSpPr>
            <a:spLocks noGrp="1"/>
          </p:cNvSpPr>
          <p:nvPr>
            <p:ph type="title"/>
          </p:nvPr>
        </p:nvSpPr>
        <p:spPr>
          <a:xfrm>
            <a:off x="1362739" y="160807"/>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主观评价实验</a:t>
            </a:r>
          </a:p>
        </p:txBody>
      </p:sp>
      <p:pic>
        <p:nvPicPr>
          <p:cNvPr id="9" name="图片 8">
            <a:extLst>
              <a:ext uri="{FF2B5EF4-FFF2-40B4-BE49-F238E27FC236}">
                <a16:creationId xmlns:a16="http://schemas.microsoft.com/office/drawing/2014/main" xmlns="" id="{F742EE00-9544-480D-A8EF-5CB8FE37D527}"/>
              </a:ext>
            </a:extLst>
          </p:cNvPr>
          <p:cNvPicPr>
            <a:picLocks noChangeAspect="1"/>
          </p:cNvPicPr>
          <p:nvPr/>
        </p:nvPicPr>
        <p:blipFill>
          <a:blip r:embed="rId6"/>
          <a:stretch>
            <a:fillRect/>
          </a:stretch>
        </p:blipFill>
        <p:spPr>
          <a:xfrm>
            <a:off x="0" y="930467"/>
            <a:ext cx="11181033" cy="48772"/>
          </a:xfrm>
          <a:prstGeom prst="rect">
            <a:avLst/>
          </a:prstGeom>
        </p:spPr>
      </p:pic>
      <p:sp>
        <p:nvSpPr>
          <p:cNvPr id="10" name="矩形 9">
            <a:extLst>
              <a:ext uri="{FF2B5EF4-FFF2-40B4-BE49-F238E27FC236}">
                <a16:creationId xmlns:a16="http://schemas.microsoft.com/office/drawing/2014/main" xmlns="" id="{E431A14E-D78E-409D-8E1E-B906D5DBE4B8}"/>
              </a:ext>
            </a:extLst>
          </p:cNvPr>
          <p:cNvSpPr/>
          <p:nvPr/>
        </p:nvSpPr>
        <p:spPr>
          <a:xfrm>
            <a:off x="396282" y="1053559"/>
            <a:ext cx="11001820" cy="168886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研究招募了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名志愿者通过问卷调查方式来评估自动生成音乐效果，其中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10</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名音乐爱好者和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14</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名普通听众；</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指标：音乐可听性和音乐风格的一致性两个指标。</a:t>
            </a:r>
          </a:p>
        </p:txBody>
      </p:sp>
      <p:pic>
        <p:nvPicPr>
          <p:cNvPr id="11" name="图片 10">
            <a:extLst>
              <a:ext uri="{FF2B5EF4-FFF2-40B4-BE49-F238E27FC236}">
                <a16:creationId xmlns:a16="http://schemas.microsoft.com/office/drawing/2014/main" xmlns="" id="{C868F28A-86AB-45D3-B432-A62063FEE6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
        <p:nvSpPr>
          <p:cNvPr id="2" name="文本框 1"/>
          <p:cNvSpPr txBox="1"/>
          <p:nvPr/>
        </p:nvSpPr>
        <p:spPr>
          <a:xfrm>
            <a:off x="8273138" y="3323772"/>
            <a:ext cx="4139979" cy="707886"/>
          </a:xfrm>
          <a:prstGeom prst="rect">
            <a:avLst/>
          </a:prstGeom>
          <a:noFill/>
        </p:spPr>
        <p:txBody>
          <a:bodyPr wrap="none" rtlCol="0">
            <a:spAutoFit/>
          </a:bodyPr>
          <a:lstStyle/>
          <a:p>
            <a:r>
              <a:rPr lang="zh-CN" altLang="en-US" sz="2000" dirty="0" smtClean="0"/>
              <a:t>问卷链接：</a:t>
            </a:r>
            <a:endParaRPr lang="en-US" altLang="zh-CN" sz="2000" dirty="0" smtClean="0"/>
          </a:p>
          <a:p>
            <a:r>
              <a:rPr lang="en-US" altLang="zh-CN" sz="2000" dirty="0" smtClean="0"/>
              <a:t>https</a:t>
            </a:r>
            <a:r>
              <a:rPr lang="en-US" altLang="zh-CN" sz="2000" dirty="0"/>
              <a:t>://www.wjx.cn/vj/OEbMukY.aspx</a:t>
            </a:r>
            <a:endParaRPr lang="zh-CN" altLang="en-US" sz="2000" dirty="0"/>
          </a:p>
        </p:txBody>
      </p:sp>
      <p:pic>
        <p:nvPicPr>
          <p:cNvPr id="3" name="图片 2"/>
          <p:cNvPicPr>
            <a:picLocks noChangeAspect="1"/>
          </p:cNvPicPr>
          <p:nvPr/>
        </p:nvPicPr>
        <p:blipFill>
          <a:blip r:embed="rId8"/>
          <a:stretch>
            <a:fillRect/>
          </a:stretch>
        </p:blipFill>
        <p:spPr>
          <a:xfrm>
            <a:off x="605308" y="2701656"/>
            <a:ext cx="2543722" cy="4527420"/>
          </a:xfrm>
          <a:prstGeom prst="rect">
            <a:avLst/>
          </a:prstGeom>
        </p:spPr>
      </p:pic>
      <p:pic>
        <p:nvPicPr>
          <p:cNvPr id="4" name="图片 3"/>
          <p:cNvPicPr>
            <a:picLocks noChangeAspect="1"/>
          </p:cNvPicPr>
          <p:nvPr/>
        </p:nvPicPr>
        <p:blipFill>
          <a:blip r:embed="rId9"/>
          <a:stretch>
            <a:fillRect/>
          </a:stretch>
        </p:blipFill>
        <p:spPr>
          <a:xfrm>
            <a:off x="3181728" y="2742419"/>
            <a:ext cx="2543722" cy="4527420"/>
          </a:xfrm>
          <a:prstGeom prst="rect">
            <a:avLst/>
          </a:prstGeom>
        </p:spPr>
      </p:pic>
      <p:grpSp>
        <p:nvGrpSpPr>
          <p:cNvPr id="17" name="组合 16"/>
          <p:cNvGrpSpPr/>
          <p:nvPr/>
        </p:nvGrpSpPr>
        <p:grpSpPr>
          <a:xfrm>
            <a:off x="5845696" y="2816739"/>
            <a:ext cx="2480455" cy="4392475"/>
            <a:chOff x="7447316" y="-429443"/>
            <a:chExt cx="3609975" cy="6200775"/>
          </a:xfrm>
        </p:grpSpPr>
        <p:pic>
          <p:nvPicPr>
            <p:cNvPr id="12" name="图片 11"/>
            <p:cNvPicPr>
              <a:picLocks noChangeAspect="1"/>
            </p:cNvPicPr>
            <p:nvPr/>
          </p:nvPicPr>
          <p:blipFill>
            <a:blip r:embed="rId10"/>
            <a:stretch>
              <a:fillRect/>
            </a:stretch>
          </p:blipFill>
          <p:spPr>
            <a:xfrm>
              <a:off x="7485416" y="3971107"/>
              <a:ext cx="3571875" cy="1800225"/>
            </a:xfrm>
            <a:prstGeom prst="rect">
              <a:avLst/>
            </a:prstGeom>
          </p:spPr>
        </p:pic>
        <p:pic>
          <p:nvPicPr>
            <p:cNvPr id="16" name="图片 15"/>
            <p:cNvPicPr>
              <a:picLocks noChangeAspect="1"/>
            </p:cNvPicPr>
            <p:nvPr/>
          </p:nvPicPr>
          <p:blipFill>
            <a:blip r:embed="rId11"/>
            <a:stretch>
              <a:fillRect/>
            </a:stretch>
          </p:blipFill>
          <p:spPr>
            <a:xfrm>
              <a:off x="7447316" y="-429443"/>
              <a:ext cx="3609975" cy="4400550"/>
            </a:xfrm>
            <a:prstGeom prst="rect">
              <a:avLst/>
            </a:prstGeom>
          </p:spPr>
        </p:pic>
      </p:grpSp>
    </p:spTree>
    <p:extLst>
      <p:ext uri="{BB962C8B-B14F-4D97-AF65-F5344CB8AC3E}">
        <p14:creationId xmlns:p14="http://schemas.microsoft.com/office/powerpoint/2010/main" val="22044982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E8185F7-601C-4980-A3AD-90D71C4C7AE2}"/>
              </a:ext>
            </a:extLst>
          </p:cNvPr>
          <p:cNvPicPr>
            <a:picLocks noChangeAspect="1"/>
          </p:cNvPicPr>
          <p:nvPr/>
        </p:nvPicPr>
        <p:blipFill>
          <a:blip r:embed="rId3"/>
          <a:stretch>
            <a:fillRect/>
          </a:stretch>
        </p:blipFill>
        <p:spPr>
          <a:xfrm>
            <a:off x="-4645024" y="2924945"/>
            <a:ext cx="3240360" cy="1739791"/>
          </a:xfrm>
          <a:prstGeom prst="rect">
            <a:avLst/>
          </a:prstGeom>
        </p:spPr>
      </p:pic>
      <p:grpSp>
        <p:nvGrpSpPr>
          <p:cNvPr id="6" name="组合 5">
            <a:extLst>
              <a:ext uri="{FF2B5EF4-FFF2-40B4-BE49-F238E27FC236}">
                <a16:creationId xmlns:a16="http://schemas.microsoft.com/office/drawing/2014/main" xmlns="" id="{DE515770-7160-4441-BD9E-5340F51FBDEE}"/>
              </a:ext>
            </a:extLst>
          </p:cNvPr>
          <p:cNvGrpSpPr/>
          <p:nvPr/>
        </p:nvGrpSpPr>
        <p:grpSpPr>
          <a:xfrm>
            <a:off x="91058" y="1167716"/>
            <a:ext cx="12192000" cy="4572000"/>
            <a:chOff x="0" y="5395685"/>
            <a:chExt cx="12192000" cy="4572000"/>
          </a:xfrm>
        </p:grpSpPr>
        <p:pic>
          <p:nvPicPr>
            <p:cNvPr id="9" name="图片 8">
              <a:extLst>
                <a:ext uri="{FF2B5EF4-FFF2-40B4-BE49-F238E27FC236}">
                  <a16:creationId xmlns:a16="http://schemas.microsoft.com/office/drawing/2014/main" xmlns="" id="{1CF2B9AD-5766-4CC5-BBC4-B486B7A44AAB}"/>
                </a:ext>
              </a:extLst>
            </p:cNvPr>
            <p:cNvPicPr>
              <a:picLocks noChangeAspect="1"/>
            </p:cNvPicPr>
            <p:nvPr/>
          </p:nvPicPr>
          <p:blipFill>
            <a:blip r:embed="rId4"/>
            <a:stretch>
              <a:fillRect/>
            </a:stretch>
          </p:blipFill>
          <p:spPr>
            <a:xfrm>
              <a:off x="6096000" y="5395685"/>
              <a:ext cx="6096000" cy="4572000"/>
            </a:xfrm>
            <a:prstGeom prst="rect">
              <a:avLst/>
            </a:prstGeom>
          </p:spPr>
        </p:pic>
        <p:pic>
          <p:nvPicPr>
            <p:cNvPr id="10" name="图片 9">
              <a:extLst>
                <a:ext uri="{FF2B5EF4-FFF2-40B4-BE49-F238E27FC236}">
                  <a16:creationId xmlns:a16="http://schemas.microsoft.com/office/drawing/2014/main" xmlns="" id="{C640A7AF-0EFD-44A7-B2AB-4AA7741FFEEF}"/>
                </a:ext>
              </a:extLst>
            </p:cNvPr>
            <p:cNvPicPr>
              <a:picLocks noChangeAspect="1"/>
            </p:cNvPicPr>
            <p:nvPr/>
          </p:nvPicPr>
          <p:blipFill>
            <a:blip r:embed="rId5"/>
            <a:stretch>
              <a:fillRect/>
            </a:stretch>
          </p:blipFill>
          <p:spPr>
            <a:xfrm>
              <a:off x="0" y="5395685"/>
              <a:ext cx="6096000" cy="4572000"/>
            </a:xfrm>
            <a:prstGeom prst="rect">
              <a:avLst/>
            </a:prstGeom>
          </p:spPr>
        </p:pic>
      </p:grpSp>
      <p:sp>
        <p:nvSpPr>
          <p:cNvPr id="2" name="文本框 1">
            <a:extLst>
              <a:ext uri="{FF2B5EF4-FFF2-40B4-BE49-F238E27FC236}">
                <a16:creationId xmlns:a16="http://schemas.microsoft.com/office/drawing/2014/main" xmlns="" id="{41E3A2E0-4DFA-09ED-329C-194749006378}"/>
              </a:ext>
            </a:extLst>
          </p:cNvPr>
          <p:cNvSpPr txBox="1"/>
          <p:nvPr/>
        </p:nvSpPr>
        <p:spPr>
          <a:xfrm>
            <a:off x="1692764" y="6390487"/>
            <a:ext cx="9618339" cy="523220"/>
          </a:xfrm>
          <a:prstGeom prst="rect">
            <a:avLst/>
          </a:prstGeom>
          <a:noFill/>
        </p:spPr>
        <p:txBody>
          <a:bodyPr wrap="none" rtlCol="0">
            <a:spAutoFit/>
          </a:bodyPr>
          <a:lstStyle/>
          <a:p>
            <a:r>
              <a:rPr lang="en-US" altLang="zh-CN" sz="28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EMN</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的两类指标在音乐爱好者和普通听众中均领先于</a:t>
            </a: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a:t>
            </a:r>
          </a:p>
        </p:txBody>
      </p:sp>
      <p:sp>
        <p:nvSpPr>
          <p:cNvPr id="11" name="标题 1">
            <a:extLst>
              <a:ext uri="{FF2B5EF4-FFF2-40B4-BE49-F238E27FC236}">
                <a16:creationId xmlns:a16="http://schemas.microsoft.com/office/drawing/2014/main" xmlns="" id="{8EBAC43D-AF3D-4A32-A8DE-B8CC92039E14}"/>
              </a:ext>
            </a:extLst>
          </p:cNvPr>
          <p:cNvSpPr>
            <a:spLocks noGrp="1"/>
          </p:cNvSpPr>
          <p:nvPr>
            <p:ph type="title"/>
          </p:nvPr>
        </p:nvSpPr>
        <p:spPr>
          <a:xfrm>
            <a:off x="1385635" y="162361"/>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主观评价结果</a:t>
            </a:r>
          </a:p>
        </p:txBody>
      </p:sp>
      <p:pic>
        <p:nvPicPr>
          <p:cNvPr id="12" name="图片 11">
            <a:extLst>
              <a:ext uri="{FF2B5EF4-FFF2-40B4-BE49-F238E27FC236}">
                <a16:creationId xmlns:a16="http://schemas.microsoft.com/office/drawing/2014/main" xmlns="" id="{4F6A86AD-5ED1-49BF-BFFE-6B1B2B44611C}"/>
              </a:ext>
            </a:extLst>
          </p:cNvPr>
          <p:cNvPicPr>
            <a:picLocks noChangeAspect="1"/>
          </p:cNvPicPr>
          <p:nvPr/>
        </p:nvPicPr>
        <p:blipFill>
          <a:blip r:embed="rId6"/>
          <a:stretch>
            <a:fillRect/>
          </a:stretch>
        </p:blipFill>
        <p:spPr>
          <a:xfrm>
            <a:off x="0" y="930467"/>
            <a:ext cx="11181033" cy="48772"/>
          </a:xfrm>
          <a:prstGeom prst="rect">
            <a:avLst/>
          </a:prstGeom>
        </p:spPr>
      </p:pic>
      <p:sp>
        <p:nvSpPr>
          <p:cNvPr id="4" name="文本框 3">
            <a:extLst>
              <a:ext uri="{FF2B5EF4-FFF2-40B4-BE49-F238E27FC236}">
                <a16:creationId xmlns:a16="http://schemas.microsoft.com/office/drawing/2014/main" xmlns="" id="{8D47F4F0-4507-4D44-BF8E-E4AA77CCFF5E}"/>
              </a:ext>
            </a:extLst>
          </p:cNvPr>
          <p:cNvSpPr txBox="1"/>
          <p:nvPr/>
        </p:nvSpPr>
        <p:spPr>
          <a:xfrm>
            <a:off x="1977656" y="5739716"/>
            <a:ext cx="233910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音乐可听性评分</a:t>
            </a:r>
          </a:p>
        </p:txBody>
      </p:sp>
      <p:sp>
        <p:nvSpPr>
          <p:cNvPr id="13" name="文本框 12">
            <a:extLst>
              <a:ext uri="{FF2B5EF4-FFF2-40B4-BE49-F238E27FC236}">
                <a16:creationId xmlns:a16="http://schemas.microsoft.com/office/drawing/2014/main" xmlns="" id="{F078FB33-3645-476A-9E14-BF7C4FDDF5C3}"/>
              </a:ext>
            </a:extLst>
          </p:cNvPr>
          <p:cNvSpPr txBox="1"/>
          <p:nvPr/>
        </p:nvSpPr>
        <p:spPr>
          <a:xfrm>
            <a:off x="8073656" y="5739716"/>
            <a:ext cx="2954655"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音乐风格一致性评分</a:t>
            </a:r>
          </a:p>
        </p:txBody>
      </p:sp>
      <p:pic>
        <p:nvPicPr>
          <p:cNvPr id="14" name="图片 13">
            <a:extLst>
              <a:ext uri="{FF2B5EF4-FFF2-40B4-BE49-F238E27FC236}">
                <a16:creationId xmlns:a16="http://schemas.microsoft.com/office/drawing/2014/main" xmlns="" id="{9B8C4525-900C-43AF-AF86-3BBB84516E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15524516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270108C5-4CC7-40A5-A651-EAA4E3FDC580}"/>
              </a:ext>
            </a:extLst>
          </p:cNvPr>
          <p:cNvPicPr>
            <a:picLocks noChangeAspect="1"/>
          </p:cNvPicPr>
          <p:nvPr/>
        </p:nvPicPr>
        <p:blipFill>
          <a:blip r:embed="rId3"/>
          <a:stretch>
            <a:fillRect/>
          </a:stretch>
        </p:blipFill>
        <p:spPr>
          <a:xfrm>
            <a:off x="146371" y="1608932"/>
            <a:ext cx="6807322" cy="2973313"/>
          </a:xfrm>
          <a:prstGeom prst="rect">
            <a:avLst/>
          </a:prstGeom>
        </p:spPr>
      </p:pic>
      <p:sp>
        <p:nvSpPr>
          <p:cNvPr id="9" name="TextBox 8"/>
          <p:cNvSpPr txBox="1"/>
          <p:nvPr/>
        </p:nvSpPr>
        <p:spPr>
          <a:xfrm>
            <a:off x="7074700" y="3633275"/>
            <a:ext cx="4918825" cy="830997"/>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在损失函数中设置余弦损失函数，控制模型收敛方向；</a:t>
            </a:r>
            <a:endParaRPr lang="zh-CN"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TextBox 11"/>
          <p:cNvSpPr txBox="1"/>
          <p:nvPr/>
        </p:nvSpPr>
        <p:spPr>
          <a:xfrm>
            <a:off x="7074700" y="2216905"/>
            <a:ext cx="5117300" cy="1200329"/>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 EMU</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：在输入门中增设三个参数，以保证对当前输入的前三个音符强化记忆</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Box 12"/>
          <p:cNvSpPr txBox="1"/>
          <p:nvPr/>
        </p:nvSpPr>
        <p:spPr>
          <a:xfrm>
            <a:off x="82576" y="5456751"/>
            <a:ext cx="11535265" cy="1261884"/>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结论：</a:t>
            </a:r>
            <a:endParaRPr lang="en-US" altLang="zh-CN" sz="2800" b="1"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本研究提出的</a:t>
            </a:r>
            <a:r>
              <a:rPr lang="en-US" altLang="zh-CN" sz="2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EMN</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能够提升音乐小节的连续性和改善音乐的整体性，</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同时提升生成结果的多样性。</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7074700" y="1608932"/>
            <a:ext cx="1980029" cy="523220"/>
          </a:xfrm>
          <a:prstGeom prst="rect">
            <a:avLst/>
          </a:prstGeom>
          <a:noFill/>
        </p:spPr>
        <p:txBody>
          <a:bodyPr wrap="none" rtlCol="0">
            <a:spAutoFit/>
          </a:bodyPr>
          <a:lstStyle/>
          <a:p>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工作内容：</a:t>
            </a:r>
          </a:p>
        </p:txBody>
      </p:sp>
      <p:sp>
        <p:nvSpPr>
          <p:cNvPr id="10" name="标题 1">
            <a:extLst>
              <a:ext uri="{FF2B5EF4-FFF2-40B4-BE49-F238E27FC236}">
                <a16:creationId xmlns:a16="http://schemas.microsoft.com/office/drawing/2014/main" xmlns="" id="{E5F049FC-0A76-4D5C-ACD5-08F08F03C8C0}"/>
              </a:ext>
            </a:extLst>
          </p:cNvPr>
          <p:cNvSpPr>
            <a:spLocks noGrp="1"/>
          </p:cNvSpPr>
          <p:nvPr>
            <p:ph type="title"/>
          </p:nvPr>
        </p:nvSpPr>
        <p:spPr>
          <a:xfrm>
            <a:off x="1384006" y="173186"/>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本章小结</a:t>
            </a:r>
          </a:p>
        </p:txBody>
      </p:sp>
      <p:pic>
        <p:nvPicPr>
          <p:cNvPr id="11" name="图片 10">
            <a:extLst>
              <a:ext uri="{FF2B5EF4-FFF2-40B4-BE49-F238E27FC236}">
                <a16:creationId xmlns:a16="http://schemas.microsoft.com/office/drawing/2014/main" xmlns="" id="{96E8CF63-1EB1-4050-AFDA-84E4F6442108}"/>
              </a:ext>
            </a:extLst>
          </p:cNvPr>
          <p:cNvPicPr>
            <a:picLocks noChangeAspect="1"/>
          </p:cNvPicPr>
          <p:nvPr/>
        </p:nvPicPr>
        <p:blipFill>
          <a:blip r:embed="rId4"/>
          <a:stretch>
            <a:fillRect/>
          </a:stretch>
        </p:blipFill>
        <p:spPr>
          <a:xfrm>
            <a:off x="0" y="930467"/>
            <a:ext cx="11181033" cy="48772"/>
          </a:xfrm>
          <a:prstGeom prst="rect">
            <a:avLst/>
          </a:prstGeom>
        </p:spPr>
      </p:pic>
      <p:pic>
        <p:nvPicPr>
          <p:cNvPr id="14" name="图片 13">
            <a:extLst>
              <a:ext uri="{FF2B5EF4-FFF2-40B4-BE49-F238E27FC236}">
                <a16:creationId xmlns:a16="http://schemas.microsoft.com/office/drawing/2014/main" xmlns="" id="{8C1E21FA-5E71-44F3-88F9-5EB8FF23F3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1761" y="6430464"/>
            <a:ext cx="280239" cy="520446"/>
          </a:xfrm>
          <a:prstGeom prst="rect">
            <a:avLst/>
          </a:prstGeom>
        </p:spPr>
      </p:pic>
    </p:spTree>
    <p:extLst>
      <p:ext uri="{BB962C8B-B14F-4D97-AF65-F5344CB8AC3E}">
        <p14:creationId xmlns:p14="http://schemas.microsoft.com/office/powerpoint/2010/main" val="2835667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
            <a:extLst>
              <a:ext uri="{FF2B5EF4-FFF2-40B4-BE49-F238E27FC236}">
                <a16:creationId xmlns:a16="http://schemas.microsoft.com/office/drawing/2014/main" xmlns="" id="{80A77142-C6A8-4423-A896-CDC4DD5D4576}"/>
              </a:ext>
            </a:extLst>
          </p:cNvPr>
          <p:cNvSpPr txBox="1"/>
          <p:nvPr/>
        </p:nvSpPr>
        <p:spPr>
          <a:xfrm>
            <a:off x="4367809" y="1556792"/>
            <a:ext cx="3474335"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一、研究背景及目标</a:t>
            </a:r>
          </a:p>
        </p:txBody>
      </p:sp>
      <p:sp>
        <p:nvSpPr>
          <p:cNvPr id="11" name="文本框 10">
            <a:extLst>
              <a:ext uri="{FF2B5EF4-FFF2-40B4-BE49-F238E27FC236}">
                <a16:creationId xmlns:a16="http://schemas.microsoft.com/office/drawing/2014/main" xmlns="" id="{761D6FA7-74E9-4D3C-B127-48009B1E4CF8}"/>
              </a:ext>
            </a:extLst>
          </p:cNvPr>
          <p:cNvSpPr txBox="1"/>
          <p:nvPr/>
        </p:nvSpPr>
        <p:spPr>
          <a:xfrm>
            <a:off x="4385759" y="3049796"/>
            <a:ext cx="4608512"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三、强化学习智能体优化</a:t>
            </a:r>
          </a:p>
        </p:txBody>
      </p:sp>
      <p:sp>
        <p:nvSpPr>
          <p:cNvPr id="12" name="文本框 11">
            <a:extLst>
              <a:ext uri="{FF2B5EF4-FFF2-40B4-BE49-F238E27FC236}">
                <a16:creationId xmlns:a16="http://schemas.microsoft.com/office/drawing/2014/main" xmlns="" id="{2FDBFEBB-DE85-428E-8E77-318D89490AE3}"/>
              </a:ext>
            </a:extLst>
          </p:cNvPr>
          <p:cNvSpPr txBox="1"/>
          <p:nvPr/>
        </p:nvSpPr>
        <p:spPr>
          <a:xfrm>
            <a:off x="4405989" y="3841884"/>
            <a:ext cx="386820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四 、模型融合</a:t>
            </a:r>
          </a:p>
        </p:txBody>
      </p:sp>
      <p:sp>
        <p:nvSpPr>
          <p:cNvPr id="13" name="矩形 12">
            <a:extLst>
              <a:ext uri="{FF2B5EF4-FFF2-40B4-BE49-F238E27FC236}">
                <a16:creationId xmlns:a16="http://schemas.microsoft.com/office/drawing/2014/main" xmlns="" id="{0968F0D9-D13E-4CA0-A7A1-769B12650647}"/>
              </a:ext>
            </a:extLst>
          </p:cNvPr>
          <p:cNvSpPr/>
          <p:nvPr/>
        </p:nvSpPr>
        <p:spPr>
          <a:xfrm>
            <a:off x="4367808" y="2257708"/>
            <a:ext cx="4493538" cy="523220"/>
          </a:xfrm>
          <a:prstGeom prst="rect">
            <a:avLst/>
          </a:prstGeom>
        </p:spPr>
        <p:txBody>
          <a:bodyPr wrap="none">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二、强化学习奖励函数优化</a:t>
            </a:r>
          </a:p>
        </p:txBody>
      </p:sp>
      <p:sp>
        <p:nvSpPr>
          <p:cNvPr id="14" name="文本框 13">
            <a:extLst>
              <a:ext uri="{FF2B5EF4-FFF2-40B4-BE49-F238E27FC236}">
                <a16:creationId xmlns:a16="http://schemas.microsoft.com/office/drawing/2014/main" xmlns="" id="{B7A7A6C9-E1CA-425E-B9BE-CE1D9B623E67}"/>
              </a:ext>
            </a:extLst>
          </p:cNvPr>
          <p:cNvSpPr txBox="1"/>
          <p:nvPr/>
        </p:nvSpPr>
        <p:spPr>
          <a:xfrm>
            <a:off x="4405989" y="4561964"/>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五 、总结与展望</a:t>
            </a:r>
          </a:p>
        </p:txBody>
      </p:sp>
      <p:sp>
        <p:nvSpPr>
          <p:cNvPr id="7" name="标题 1">
            <a:extLst>
              <a:ext uri="{FF2B5EF4-FFF2-40B4-BE49-F238E27FC236}">
                <a16:creationId xmlns:a16="http://schemas.microsoft.com/office/drawing/2014/main" xmlns="" id="{3129F6CD-B252-46DC-B20C-93D6A280DC0A}"/>
              </a:ext>
            </a:extLst>
          </p:cNvPr>
          <p:cNvSpPr txBox="1">
            <a:spLocks/>
          </p:cNvSpPr>
          <p:nvPr/>
        </p:nvSpPr>
        <p:spPr>
          <a:xfrm>
            <a:off x="1326554" y="228010"/>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目录</a:t>
            </a:r>
          </a:p>
        </p:txBody>
      </p:sp>
      <p:pic>
        <p:nvPicPr>
          <p:cNvPr id="8" name="图片 7">
            <a:extLst>
              <a:ext uri="{FF2B5EF4-FFF2-40B4-BE49-F238E27FC236}">
                <a16:creationId xmlns:a16="http://schemas.microsoft.com/office/drawing/2014/main" xmlns="" id="{EFD284D3-653D-4031-9783-AB6C49CC56C6}"/>
              </a:ext>
            </a:extLst>
          </p:cNvPr>
          <p:cNvPicPr>
            <a:picLocks noChangeAspect="1"/>
          </p:cNvPicPr>
          <p:nvPr/>
        </p:nvPicPr>
        <p:blipFill>
          <a:blip r:embed="rId3"/>
          <a:stretch>
            <a:fillRect/>
          </a:stretch>
        </p:blipFill>
        <p:spPr>
          <a:xfrm>
            <a:off x="0" y="930467"/>
            <a:ext cx="11181033" cy="48772"/>
          </a:xfrm>
          <a:prstGeom prst="rect">
            <a:avLst/>
          </a:prstGeom>
        </p:spPr>
      </p:pic>
      <p:pic>
        <p:nvPicPr>
          <p:cNvPr id="3" name="图片 2">
            <a:extLst>
              <a:ext uri="{FF2B5EF4-FFF2-40B4-BE49-F238E27FC236}">
                <a16:creationId xmlns:a16="http://schemas.microsoft.com/office/drawing/2014/main" xmlns="" id="{C2735551-89FC-45DB-BC9C-B74832626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spTree>
    <p:extLst>
      <p:ext uri="{BB962C8B-B14F-4D97-AF65-F5344CB8AC3E}">
        <p14:creationId xmlns:p14="http://schemas.microsoft.com/office/powerpoint/2010/main" val="11125355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2C9BA540-0975-497F-A352-388E2BF95808}"/>
              </a:ext>
            </a:extLst>
          </p:cNvPr>
          <p:cNvPicPr>
            <a:picLocks noChangeAspect="1"/>
          </p:cNvPicPr>
          <p:nvPr/>
        </p:nvPicPr>
        <p:blipFill>
          <a:blip r:embed="rId3"/>
          <a:stretch>
            <a:fillRect/>
          </a:stretch>
        </p:blipFill>
        <p:spPr>
          <a:xfrm>
            <a:off x="1166261" y="1272936"/>
            <a:ext cx="9608063" cy="5379843"/>
          </a:xfrm>
          <a:prstGeom prst="rect">
            <a:avLst/>
          </a:prstGeom>
        </p:spPr>
      </p:pic>
      <p:sp>
        <p:nvSpPr>
          <p:cNvPr id="6" name="标题 1">
            <a:extLst>
              <a:ext uri="{FF2B5EF4-FFF2-40B4-BE49-F238E27FC236}">
                <a16:creationId xmlns:a16="http://schemas.microsoft.com/office/drawing/2014/main" xmlns="" id="{3DAB5727-E503-41D5-BAC2-3DA22FE6CDE8}"/>
              </a:ext>
            </a:extLst>
          </p:cNvPr>
          <p:cNvSpPr>
            <a:spLocks noGrp="1"/>
          </p:cNvSpPr>
          <p:nvPr>
            <p:ph type="title"/>
          </p:nvPr>
        </p:nvSpPr>
        <p:spPr>
          <a:xfrm>
            <a:off x="1343472" y="183627"/>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基于强化学习的单音轨、同风格音乐生成框架</a:t>
            </a:r>
          </a:p>
        </p:txBody>
      </p:sp>
      <p:pic>
        <p:nvPicPr>
          <p:cNvPr id="7" name="图片 6">
            <a:extLst>
              <a:ext uri="{FF2B5EF4-FFF2-40B4-BE49-F238E27FC236}">
                <a16:creationId xmlns:a16="http://schemas.microsoft.com/office/drawing/2014/main" xmlns="" id="{CFFC80CE-06E0-425A-BB72-CECB96727337}"/>
              </a:ext>
            </a:extLst>
          </p:cNvPr>
          <p:cNvPicPr>
            <a:picLocks noChangeAspect="1"/>
          </p:cNvPicPr>
          <p:nvPr/>
        </p:nvPicPr>
        <p:blipFill>
          <a:blip r:embed="rId4"/>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40F979D2-DC60-4B31-964F-40E374A3FB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spTree>
    <p:extLst>
      <p:ext uri="{BB962C8B-B14F-4D97-AF65-F5344CB8AC3E}">
        <p14:creationId xmlns:p14="http://schemas.microsoft.com/office/powerpoint/2010/main" val="418703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4">
            <a:extLst>
              <a:ext uri="{FF2B5EF4-FFF2-40B4-BE49-F238E27FC236}">
                <a16:creationId xmlns:a16="http://schemas.microsoft.com/office/drawing/2014/main" xmlns="" id="{488B8AED-E173-49C4-81CD-FD10D36FA7B1}"/>
              </a:ext>
            </a:extLst>
          </p:cNvPr>
          <p:cNvSpPr txBox="1"/>
          <p:nvPr/>
        </p:nvSpPr>
        <p:spPr>
          <a:xfrm>
            <a:off x="3536496" y="2204864"/>
            <a:ext cx="3474335"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一、研究背景及目标</a:t>
            </a:r>
          </a:p>
        </p:txBody>
      </p:sp>
      <p:sp>
        <p:nvSpPr>
          <p:cNvPr id="11" name="文本框 10">
            <a:extLst>
              <a:ext uri="{FF2B5EF4-FFF2-40B4-BE49-F238E27FC236}">
                <a16:creationId xmlns:a16="http://schemas.microsoft.com/office/drawing/2014/main" xmlns="" id="{8B2E2641-B316-4441-9E22-17B4D6264960}"/>
              </a:ext>
            </a:extLst>
          </p:cNvPr>
          <p:cNvSpPr txBox="1"/>
          <p:nvPr/>
        </p:nvSpPr>
        <p:spPr>
          <a:xfrm>
            <a:off x="3554446" y="3697868"/>
            <a:ext cx="4608512"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三、强化学习智能体优化</a:t>
            </a:r>
          </a:p>
        </p:txBody>
      </p:sp>
      <p:sp>
        <p:nvSpPr>
          <p:cNvPr id="12" name="文本框 11">
            <a:extLst>
              <a:ext uri="{FF2B5EF4-FFF2-40B4-BE49-F238E27FC236}">
                <a16:creationId xmlns:a16="http://schemas.microsoft.com/office/drawing/2014/main" xmlns="" id="{2481C031-E6C8-4491-9A21-EC10769CE1AB}"/>
              </a:ext>
            </a:extLst>
          </p:cNvPr>
          <p:cNvSpPr txBox="1"/>
          <p:nvPr/>
        </p:nvSpPr>
        <p:spPr>
          <a:xfrm>
            <a:off x="3574676" y="4489956"/>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四 、模型融合</a:t>
            </a:r>
          </a:p>
        </p:txBody>
      </p:sp>
      <p:sp>
        <p:nvSpPr>
          <p:cNvPr id="13" name="矩形 12">
            <a:extLst>
              <a:ext uri="{FF2B5EF4-FFF2-40B4-BE49-F238E27FC236}">
                <a16:creationId xmlns:a16="http://schemas.microsoft.com/office/drawing/2014/main" xmlns="" id="{DB777000-1DC4-4014-9DCB-9C3245BC1960}"/>
              </a:ext>
            </a:extLst>
          </p:cNvPr>
          <p:cNvSpPr/>
          <p:nvPr/>
        </p:nvSpPr>
        <p:spPr>
          <a:xfrm>
            <a:off x="3536495" y="2905780"/>
            <a:ext cx="4493538" cy="523220"/>
          </a:xfrm>
          <a:prstGeom prst="rect">
            <a:avLst/>
          </a:prstGeom>
        </p:spPr>
        <p:txBody>
          <a:bodyPr wrap="none">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二、强化学习奖励函数优化</a:t>
            </a:r>
          </a:p>
        </p:txBody>
      </p:sp>
      <p:sp>
        <p:nvSpPr>
          <p:cNvPr id="14" name="文本框 13">
            <a:extLst>
              <a:ext uri="{FF2B5EF4-FFF2-40B4-BE49-F238E27FC236}">
                <a16:creationId xmlns:a16="http://schemas.microsoft.com/office/drawing/2014/main" xmlns="" id="{5EC40BDF-1611-448E-887E-806BB54395E4}"/>
              </a:ext>
            </a:extLst>
          </p:cNvPr>
          <p:cNvSpPr txBox="1"/>
          <p:nvPr/>
        </p:nvSpPr>
        <p:spPr>
          <a:xfrm>
            <a:off x="3574676" y="5210036"/>
            <a:ext cx="3868203" cy="523220"/>
          </a:xfrm>
          <a:prstGeom prst="rect">
            <a:avLst/>
          </a:prstGeom>
          <a:noFill/>
        </p:spPr>
        <p:txBody>
          <a:bodyPr wrap="square" rtlCol="0">
            <a:spAutoFit/>
          </a:bodyPr>
          <a:lstStyle/>
          <a:p>
            <a:r>
              <a:rPr lang="zh-CN" altLang="en-US" sz="2800" b="1" dirty="0" smtClean="0">
                <a:solidFill>
                  <a:schemeClr val="bg1">
                    <a:lumMod val="85000"/>
                  </a:schemeClr>
                </a:solidFill>
                <a:latin typeface="微软雅黑" panose="020B0503020204020204" pitchFamily="34" charset="-122"/>
                <a:ea typeface="微软雅黑" panose="020B0503020204020204" pitchFamily="34" charset="-122"/>
              </a:rPr>
              <a:t>五 </a:t>
            </a:r>
            <a:r>
              <a:rPr lang="zh-CN" altLang="en-US" sz="2800" b="1" dirty="0">
                <a:solidFill>
                  <a:schemeClr val="bg1">
                    <a:lumMod val="85000"/>
                  </a:schemeClr>
                </a:solidFill>
                <a:latin typeface="微软雅黑" panose="020B0503020204020204" pitchFamily="34" charset="-122"/>
                <a:ea typeface="微软雅黑" panose="020B0503020204020204" pitchFamily="34" charset="-122"/>
              </a:rPr>
              <a:t>、总结与展望</a:t>
            </a:r>
          </a:p>
        </p:txBody>
      </p:sp>
      <p:sp>
        <p:nvSpPr>
          <p:cNvPr id="7" name="标题 1">
            <a:extLst>
              <a:ext uri="{FF2B5EF4-FFF2-40B4-BE49-F238E27FC236}">
                <a16:creationId xmlns:a16="http://schemas.microsoft.com/office/drawing/2014/main" xmlns="" id="{F142590B-F610-4CB0-887D-21B5C2DC57E7}"/>
              </a:ext>
            </a:extLst>
          </p:cNvPr>
          <p:cNvSpPr txBox="1">
            <a:spLocks/>
          </p:cNvSpPr>
          <p:nvPr/>
        </p:nvSpPr>
        <p:spPr>
          <a:xfrm>
            <a:off x="1326554" y="228010"/>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目录</a:t>
            </a:r>
          </a:p>
        </p:txBody>
      </p:sp>
      <p:pic>
        <p:nvPicPr>
          <p:cNvPr id="8" name="图片 7">
            <a:extLst>
              <a:ext uri="{FF2B5EF4-FFF2-40B4-BE49-F238E27FC236}">
                <a16:creationId xmlns:a16="http://schemas.microsoft.com/office/drawing/2014/main" xmlns="" id="{BFDA77E8-E523-4949-88E2-1E50EE9FD892}"/>
              </a:ext>
            </a:extLst>
          </p:cNvPr>
          <p:cNvPicPr>
            <a:picLocks noChangeAspect="1"/>
          </p:cNvPicPr>
          <p:nvPr/>
        </p:nvPicPr>
        <p:blipFill>
          <a:blip r:embed="rId3"/>
          <a:stretch>
            <a:fillRect/>
          </a:stretch>
        </p:blipFill>
        <p:spPr>
          <a:xfrm>
            <a:off x="0" y="930467"/>
            <a:ext cx="11181033" cy="48772"/>
          </a:xfrm>
          <a:prstGeom prst="rect">
            <a:avLst/>
          </a:prstGeom>
        </p:spPr>
      </p:pic>
      <p:pic>
        <p:nvPicPr>
          <p:cNvPr id="4" name="图片 3">
            <a:extLst>
              <a:ext uri="{FF2B5EF4-FFF2-40B4-BE49-F238E27FC236}">
                <a16:creationId xmlns:a16="http://schemas.microsoft.com/office/drawing/2014/main" xmlns="" id="{0FF87BBA-4D1F-43AB-8B48-0FEBA5409E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884" y="6218268"/>
            <a:ext cx="354702" cy="639732"/>
          </a:xfrm>
          <a:prstGeom prst="rect">
            <a:avLst/>
          </a:prstGeom>
        </p:spPr>
      </p:pic>
    </p:spTree>
    <p:extLst>
      <p:ext uri="{BB962C8B-B14F-4D97-AF65-F5344CB8AC3E}">
        <p14:creationId xmlns:p14="http://schemas.microsoft.com/office/powerpoint/2010/main" val="19061168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8D977827-E37D-B474-AD8F-A6AE7A763887}"/>
              </a:ext>
            </a:extLst>
          </p:cNvPr>
          <p:cNvPicPr>
            <a:picLocks noChangeAspect="1"/>
          </p:cNvPicPr>
          <p:nvPr/>
        </p:nvPicPr>
        <p:blipFill>
          <a:blip r:embed="rId3"/>
          <a:stretch>
            <a:fillRect/>
          </a:stretch>
        </p:blipFill>
        <p:spPr>
          <a:xfrm>
            <a:off x="1224133" y="1203765"/>
            <a:ext cx="9348838" cy="5020672"/>
          </a:xfrm>
          <a:prstGeom prst="rect">
            <a:avLst/>
          </a:prstGeom>
        </p:spPr>
      </p:pic>
      <p:sp>
        <p:nvSpPr>
          <p:cNvPr id="6" name="标题 1">
            <a:extLst>
              <a:ext uri="{FF2B5EF4-FFF2-40B4-BE49-F238E27FC236}">
                <a16:creationId xmlns:a16="http://schemas.microsoft.com/office/drawing/2014/main" xmlns="" id="{E9B3EA16-251B-4E52-92C2-BBFDBEBB1BA0}"/>
              </a:ext>
            </a:extLst>
          </p:cNvPr>
          <p:cNvSpPr txBox="1">
            <a:spLocks/>
          </p:cNvSpPr>
          <p:nvPr/>
        </p:nvSpPr>
        <p:spPr>
          <a:xfrm>
            <a:off x="1419447" y="16454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a:latin typeface="微软雅黑" panose="020B0503020204020204" pitchFamily="34" charset="-122"/>
                <a:ea typeface="微软雅黑" panose="020B0503020204020204" pitchFamily="34" charset="-122"/>
              </a:rPr>
              <a:t>客观指标评价</a:t>
            </a:r>
            <a:endParaRPr lang="zh-CN" altLang="en-US" sz="40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5106B74B-0E20-4342-B19A-325A22DCEFA1}"/>
              </a:ext>
            </a:extLst>
          </p:cNvPr>
          <p:cNvPicPr>
            <a:picLocks noChangeAspect="1"/>
          </p:cNvPicPr>
          <p:nvPr/>
        </p:nvPicPr>
        <p:blipFill>
          <a:blip r:embed="rId4"/>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144C9818-FD39-4BE5-A3D4-63BEA5965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spTree>
    <p:extLst>
      <p:ext uri="{BB962C8B-B14F-4D97-AF65-F5344CB8AC3E}">
        <p14:creationId xmlns:p14="http://schemas.microsoft.com/office/powerpoint/2010/main" val="3470124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04965258-58BA-707C-F1DB-99840727503B}"/>
              </a:ext>
            </a:extLst>
          </p:cNvPr>
          <p:cNvPicPr>
            <a:picLocks noChangeAspect="1"/>
          </p:cNvPicPr>
          <p:nvPr/>
        </p:nvPicPr>
        <p:blipFill>
          <a:blip r:embed="rId12"/>
          <a:stretch>
            <a:fillRect/>
          </a:stretch>
        </p:blipFill>
        <p:spPr>
          <a:xfrm>
            <a:off x="6983731" y="3386770"/>
            <a:ext cx="4777739" cy="1159825"/>
          </a:xfrm>
          <a:prstGeom prst="rect">
            <a:avLst/>
          </a:prstGeom>
        </p:spPr>
      </p:pic>
      <p:pic>
        <p:nvPicPr>
          <p:cNvPr id="5" name="图片 4">
            <a:extLst>
              <a:ext uri="{FF2B5EF4-FFF2-40B4-BE49-F238E27FC236}">
                <a16:creationId xmlns:a16="http://schemas.microsoft.com/office/drawing/2014/main" xmlns="" id="{CA1C3324-9A32-807E-F28B-6203E0051B16}"/>
              </a:ext>
            </a:extLst>
          </p:cNvPr>
          <p:cNvPicPr>
            <a:picLocks noChangeAspect="1"/>
          </p:cNvPicPr>
          <p:nvPr/>
        </p:nvPicPr>
        <p:blipFill>
          <a:blip r:embed="rId13"/>
          <a:stretch>
            <a:fillRect/>
          </a:stretch>
        </p:blipFill>
        <p:spPr>
          <a:xfrm>
            <a:off x="1273419" y="3471787"/>
            <a:ext cx="4640580" cy="1076293"/>
          </a:xfrm>
          <a:prstGeom prst="rect">
            <a:avLst/>
          </a:prstGeom>
        </p:spPr>
      </p:pic>
      <p:pic>
        <p:nvPicPr>
          <p:cNvPr id="6" name="图片 5">
            <a:extLst>
              <a:ext uri="{FF2B5EF4-FFF2-40B4-BE49-F238E27FC236}">
                <a16:creationId xmlns:a16="http://schemas.microsoft.com/office/drawing/2014/main" xmlns="" id="{EECDE50A-44F6-2F4E-0FBD-E7FE0BB4D45D}"/>
              </a:ext>
            </a:extLst>
          </p:cNvPr>
          <p:cNvPicPr>
            <a:picLocks noChangeAspect="1"/>
          </p:cNvPicPr>
          <p:nvPr/>
        </p:nvPicPr>
        <p:blipFill>
          <a:blip r:embed="rId14"/>
          <a:stretch>
            <a:fillRect/>
          </a:stretch>
        </p:blipFill>
        <p:spPr>
          <a:xfrm>
            <a:off x="1273419" y="1240092"/>
            <a:ext cx="4640580" cy="1180453"/>
          </a:xfrm>
          <a:prstGeom prst="rect">
            <a:avLst/>
          </a:prstGeom>
        </p:spPr>
      </p:pic>
      <p:sp>
        <p:nvSpPr>
          <p:cNvPr id="7" name="文本框 6">
            <a:extLst>
              <a:ext uri="{FF2B5EF4-FFF2-40B4-BE49-F238E27FC236}">
                <a16:creationId xmlns:a16="http://schemas.microsoft.com/office/drawing/2014/main" xmlns="" id="{86407F62-DB0D-5A85-8A0B-8464282A4A9B}"/>
              </a:ext>
            </a:extLst>
          </p:cNvPr>
          <p:cNvSpPr txBox="1"/>
          <p:nvPr/>
        </p:nvSpPr>
        <p:spPr>
          <a:xfrm>
            <a:off x="6950835" y="1451610"/>
            <a:ext cx="1424044" cy="584775"/>
          </a:xfrm>
          <a:prstGeom prst="rect">
            <a:avLst/>
          </a:prstGeom>
          <a:noFill/>
        </p:spPr>
        <p:txBody>
          <a:bodyPr wrap="square" rtlCol="0">
            <a:spAutoFit/>
          </a:bodyPr>
          <a:lstStyle/>
          <a:p>
            <a:r>
              <a:rPr lang="en-US" altLang="zh-CN" sz="3200" dirty="0"/>
              <a:t>dataset</a:t>
            </a:r>
            <a:endParaRPr lang="zh-CN" altLang="en-US" sz="3200" dirty="0"/>
          </a:p>
        </p:txBody>
      </p:sp>
      <p:sp>
        <p:nvSpPr>
          <p:cNvPr id="8" name="文本框 7">
            <a:extLst>
              <a:ext uri="{FF2B5EF4-FFF2-40B4-BE49-F238E27FC236}">
                <a16:creationId xmlns:a16="http://schemas.microsoft.com/office/drawing/2014/main" xmlns="" id="{B97D2F05-747E-669C-9CE4-773657CAE608}"/>
              </a:ext>
            </a:extLst>
          </p:cNvPr>
          <p:cNvSpPr txBox="1"/>
          <p:nvPr/>
        </p:nvSpPr>
        <p:spPr>
          <a:xfrm>
            <a:off x="3145008" y="2952750"/>
            <a:ext cx="1095556" cy="584775"/>
          </a:xfrm>
          <a:prstGeom prst="rect">
            <a:avLst/>
          </a:prstGeom>
          <a:noFill/>
        </p:spPr>
        <p:txBody>
          <a:bodyPr wrap="square" rtlCol="0">
            <a:spAutoFit/>
          </a:bodyPr>
          <a:lstStyle/>
          <a:p>
            <a:r>
              <a:rPr lang="en-US" altLang="zh-CN" sz="3200" dirty="0"/>
              <a:t>LSTM</a:t>
            </a:r>
            <a:endParaRPr lang="zh-CN" altLang="en-US" sz="3200" dirty="0"/>
          </a:p>
        </p:txBody>
      </p:sp>
      <p:sp>
        <p:nvSpPr>
          <p:cNvPr id="9" name="文本框 8">
            <a:extLst>
              <a:ext uri="{FF2B5EF4-FFF2-40B4-BE49-F238E27FC236}">
                <a16:creationId xmlns:a16="http://schemas.microsoft.com/office/drawing/2014/main" xmlns="" id="{2BAE4064-74B3-B75D-3E5F-BDDFC2A387A8}"/>
              </a:ext>
            </a:extLst>
          </p:cNvPr>
          <p:cNvSpPr txBox="1"/>
          <p:nvPr/>
        </p:nvSpPr>
        <p:spPr>
          <a:xfrm>
            <a:off x="8813112" y="2744958"/>
            <a:ext cx="1000595" cy="584775"/>
          </a:xfrm>
          <a:prstGeom prst="rect">
            <a:avLst/>
          </a:prstGeom>
          <a:noFill/>
        </p:spPr>
        <p:txBody>
          <a:bodyPr wrap="square" rtlCol="0">
            <a:spAutoFit/>
          </a:bodyPr>
          <a:lstStyle/>
          <a:p>
            <a:r>
              <a:rPr lang="en-US" altLang="zh-CN" sz="3200" dirty="0"/>
              <a:t>EMN</a:t>
            </a:r>
            <a:endParaRPr lang="zh-CN" altLang="en-US" sz="3200" dirty="0"/>
          </a:p>
        </p:txBody>
      </p:sp>
      <p:pic>
        <p:nvPicPr>
          <p:cNvPr id="11" name="图片 10">
            <a:extLst>
              <a:ext uri="{FF2B5EF4-FFF2-40B4-BE49-F238E27FC236}">
                <a16:creationId xmlns:a16="http://schemas.microsoft.com/office/drawing/2014/main" xmlns="" id="{E4468BAA-7717-7485-8F13-1199F8387644}"/>
              </a:ext>
            </a:extLst>
          </p:cNvPr>
          <p:cNvPicPr>
            <a:picLocks noChangeAspect="1"/>
          </p:cNvPicPr>
          <p:nvPr/>
        </p:nvPicPr>
        <p:blipFill>
          <a:blip r:embed="rId15"/>
          <a:stretch>
            <a:fillRect/>
          </a:stretch>
        </p:blipFill>
        <p:spPr>
          <a:xfrm>
            <a:off x="1106952" y="5483837"/>
            <a:ext cx="4960620" cy="1204589"/>
          </a:xfrm>
          <a:prstGeom prst="rect">
            <a:avLst/>
          </a:prstGeom>
        </p:spPr>
      </p:pic>
      <p:pic>
        <p:nvPicPr>
          <p:cNvPr id="15" name="图片 14">
            <a:extLst>
              <a:ext uri="{FF2B5EF4-FFF2-40B4-BE49-F238E27FC236}">
                <a16:creationId xmlns:a16="http://schemas.microsoft.com/office/drawing/2014/main" xmlns="" id="{9ECCDBFC-228F-D94A-357F-B9CE672EA2EF}"/>
              </a:ext>
            </a:extLst>
          </p:cNvPr>
          <p:cNvPicPr>
            <a:picLocks noChangeAspect="1"/>
          </p:cNvPicPr>
          <p:nvPr/>
        </p:nvPicPr>
        <p:blipFill>
          <a:blip r:embed="rId16"/>
          <a:stretch>
            <a:fillRect/>
          </a:stretch>
        </p:blipFill>
        <p:spPr>
          <a:xfrm>
            <a:off x="6893169" y="5530241"/>
            <a:ext cx="4911969" cy="1175359"/>
          </a:xfrm>
          <a:prstGeom prst="rect">
            <a:avLst/>
          </a:prstGeom>
        </p:spPr>
      </p:pic>
      <p:sp>
        <p:nvSpPr>
          <p:cNvPr id="16" name="文本框 15">
            <a:extLst>
              <a:ext uri="{FF2B5EF4-FFF2-40B4-BE49-F238E27FC236}">
                <a16:creationId xmlns:a16="http://schemas.microsoft.com/office/drawing/2014/main" xmlns="" id="{A5BC0E0B-4725-956C-DDAF-5E1565EFFD80}"/>
              </a:ext>
            </a:extLst>
          </p:cNvPr>
          <p:cNvSpPr txBox="1"/>
          <p:nvPr/>
        </p:nvSpPr>
        <p:spPr>
          <a:xfrm>
            <a:off x="2989379" y="4910500"/>
            <a:ext cx="2060073" cy="584775"/>
          </a:xfrm>
          <a:prstGeom prst="rect">
            <a:avLst/>
          </a:prstGeom>
          <a:noFill/>
        </p:spPr>
        <p:txBody>
          <a:bodyPr wrap="square" rtlCol="0">
            <a:spAutoFit/>
          </a:bodyPr>
          <a:lstStyle/>
          <a:p>
            <a:r>
              <a:rPr lang="en-US" altLang="zh-CN" sz="3200" dirty="0"/>
              <a:t>non-local</a:t>
            </a:r>
            <a:endParaRPr lang="zh-CN" altLang="en-US" sz="3200" dirty="0"/>
          </a:p>
        </p:txBody>
      </p:sp>
      <p:sp>
        <p:nvSpPr>
          <p:cNvPr id="17" name="文本框 16">
            <a:extLst>
              <a:ext uri="{FF2B5EF4-FFF2-40B4-BE49-F238E27FC236}">
                <a16:creationId xmlns:a16="http://schemas.microsoft.com/office/drawing/2014/main" xmlns="" id="{800C44C3-1127-9509-5FCF-F407A22BCACC}"/>
              </a:ext>
            </a:extLst>
          </p:cNvPr>
          <p:cNvSpPr txBox="1"/>
          <p:nvPr/>
        </p:nvSpPr>
        <p:spPr>
          <a:xfrm>
            <a:off x="8033540" y="5016011"/>
            <a:ext cx="2798586" cy="584775"/>
          </a:xfrm>
          <a:prstGeom prst="rect">
            <a:avLst/>
          </a:prstGeom>
          <a:noFill/>
        </p:spPr>
        <p:txBody>
          <a:bodyPr wrap="square" rtlCol="0">
            <a:spAutoFit/>
          </a:bodyPr>
          <a:lstStyle/>
          <a:p>
            <a:r>
              <a:rPr lang="en-US" altLang="zh-CN" sz="3200" dirty="0"/>
              <a:t>Model integer</a:t>
            </a:r>
            <a:endParaRPr lang="zh-CN" altLang="en-US" sz="3200" dirty="0"/>
          </a:p>
        </p:txBody>
      </p:sp>
      <p:pic>
        <p:nvPicPr>
          <p:cNvPr id="3" name="DATA">
            <a:hlinkClick r:id="" action="ppaction://media"/>
          </p:cNvPr>
          <p:cNvPicPr>
            <a:picLocks noChangeAspect="1"/>
          </p:cNvPicPr>
          <p:nvPr>
            <a:audioFile r:link="rId1"/>
            <p:extLst>
              <p:ext uri="{DAA4B4D4-6D71-4841-9C94-3DE7FCFB9230}">
                <p14:media xmlns:p14="http://schemas.microsoft.com/office/powerpoint/2010/main" r:embed="rId2">
                  <p14:trim end="35000"/>
                </p14:media>
              </p:ext>
            </p:extLst>
          </p:nvPr>
        </p:nvPicPr>
        <p:blipFill>
          <a:blip r:embed="rId17"/>
          <a:stretch>
            <a:fillRect/>
          </a:stretch>
        </p:blipFill>
        <p:spPr>
          <a:xfrm>
            <a:off x="8657064" y="1456512"/>
            <a:ext cx="609600" cy="609600"/>
          </a:xfrm>
          <a:prstGeom prst="rect">
            <a:avLst/>
          </a:prstGeom>
        </p:spPr>
      </p:pic>
      <p:pic>
        <p:nvPicPr>
          <p:cNvPr id="10" name="LSTM">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452312" y="2942834"/>
            <a:ext cx="609600" cy="609600"/>
          </a:xfrm>
          <a:prstGeom prst="rect">
            <a:avLst/>
          </a:prstGeom>
        </p:spPr>
      </p:pic>
      <p:pic>
        <p:nvPicPr>
          <p:cNvPr id="12" name="emn">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9911025" y="2777170"/>
            <a:ext cx="609600" cy="609600"/>
          </a:xfrm>
          <a:prstGeom prst="rect">
            <a:avLst/>
          </a:prstGeom>
        </p:spPr>
      </p:pic>
      <p:pic>
        <p:nvPicPr>
          <p:cNvPr id="13" name="nonlocal">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4948912" y="4936560"/>
            <a:ext cx="609600" cy="609600"/>
          </a:xfrm>
          <a:prstGeom prst="rect">
            <a:avLst/>
          </a:prstGeom>
        </p:spPr>
      </p:pic>
      <p:sp>
        <p:nvSpPr>
          <p:cNvPr id="20" name="标题 1">
            <a:extLst>
              <a:ext uri="{FF2B5EF4-FFF2-40B4-BE49-F238E27FC236}">
                <a16:creationId xmlns:a16="http://schemas.microsoft.com/office/drawing/2014/main" xmlns="" id="{D61B3C4C-97A8-4106-9B30-33CD5CAFECBB}"/>
              </a:ext>
            </a:extLst>
          </p:cNvPr>
          <p:cNvSpPr txBox="1">
            <a:spLocks/>
          </p:cNvSpPr>
          <p:nvPr/>
        </p:nvSpPr>
        <p:spPr>
          <a:xfrm>
            <a:off x="1385635" y="1623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latin typeface="微软雅黑" panose="020B0503020204020204" pitchFamily="34" charset="-122"/>
                <a:ea typeface="微软雅黑" panose="020B0503020204020204" pitchFamily="34" charset="-122"/>
              </a:rPr>
              <a:t>生成结果展示</a:t>
            </a:r>
            <a:endParaRPr lang="zh-CN" altLang="en-US" sz="4000" b="1" dirty="0">
              <a:latin typeface="微软雅黑" panose="020B0503020204020204" pitchFamily="34" charset="-122"/>
              <a:ea typeface="微软雅黑" panose="020B0503020204020204" pitchFamily="34" charset="-122"/>
            </a:endParaRPr>
          </a:p>
        </p:txBody>
      </p:sp>
      <p:pic>
        <p:nvPicPr>
          <p:cNvPr id="21" name="图片 20">
            <a:extLst>
              <a:ext uri="{FF2B5EF4-FFF2-40B4-BE49-F238E27FC236}">
                <a16:creationId xmlns:a16="http://schemas.microsoft.com/office/drawing/2014/main" xmlns="" id="{E2614E53-B0DE-4F6A-9F78-9299193C7E4D}"/>
              </a:ext>
            </a:extLst>
          </p:cNvPr>
          <p:cNvPicPr>
            <a:picLocks noChangeAspect="1"/>
          </p:cNvPicPr>
          <p:nvPr/>
        </p:nvPicPr>
        <p:blipFill>
          <a:blip r:embed="rId18"/>
          <a:stretch>
            <a:fillRect/>
          </a:stretch>
        </p:blipFill>
        <p:spPr>
          <a:xfrm>
            <a:off x="0" y="930467"/>
            <a:ext cx="11181033" cy="48772"/>
          </a:xfrm>
          <a:prstGeom prst="rect">
            <a:avLst/>
          </a:prstGeom>
        </p:spPr>
      </p:pic>
      <p:pic>
        <p:nvPicPr>
          <p:cNvPr id="22" name="图片 21">
            <a:extLst>
              <a:ext uri="{FF2B5EF4-FFF2-40B4-BE49-F238E27FC236}">
                <a16:creationId xmlns:a16="http://schemas.microsoft.com/office/drawing/2014/main" xmlns="" id="{8753AA3A-0556-4CBD-AF2E-43B7BB057C3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pic>
        <p:nvPicPr>
          <p:cNvPr id="18" name="integer2">
            <a:hlinkClick r:id="" action="ppaction://media"/>
          </p:cNvPr>
          <p:cNvPicPr>
            <a:picLocks noChangeAspect="1"/>
          </p:cNvPicPr>
          <p:nvPr>
            <a:audioFile r:link="rId1"/>
            <p:extLst>
              <p:ext uri="{DAA4B4D4-6D71-4841-9C94-3DE7FCFB9230}">
                <p14:media xmlns:p14="http://schemas.microsoft.com/office/powerpoint/2010/main" r:embed="rId9">
                  <p14:trim st="1000"/>
                </p14:media>
              </p:ext>
            </p:extLst>
          </p:nvPr>
        </p:nvPicPr>
        <p:blipFill>
          <a:blip r:embed="rId17"/>
          <a:stretch>
            <a:fillRect/>
          </a:stretch>
        </p:blipFill>
        <p:spPr>
          <a:xfrm>
            <a:off x="10709032" y="4996127"/>
            <a:ext cx="609600" cy="609600"/>
          </a:xfrm>
          <a:prstGeom prst="rect">
            <a:avLst/>
          </a:prstGeom>
        </p:spPr>
      </p:pic>
    </p:spTree>
    <p:extLst>
      <p:ext uri="{BB962C8B-B14F-4D97-AF65-F5344CB8AC3E}">
        <p14:creationId xmlns:p14="http://schemas.microsoft.com/office/powerpoint/2010/main" val="15333771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000" fill="hold"/>
                                        <p:tgtEl>
                                          <p:spTgt spid="10"/>
                                        </p:tgtEl>
                                      </p:cBhvr>
                                    </p:cmd>
                                  </p:childTnLst>
                                </p:cTn>
                              </p:par>
                            </p:childTnLst>
                          </p:cTn>
                        </p:par>
                      </p:childTnLst>
                    </p:cTn>
                  </p:par>
                </p:childTnLst>
              </p:cTn>
              <p:nextCondLst>
                <p:cond evt="onClick" delay="0">
                  <p:tgtEl>
                    <p:spTgt spid="10"/>
                  </p:tgtEl>
                </p:cond>
              </p:nextCondLst>
            </p:seq>
            <p:audio>
              <p:cMediaNode vol="80000">
                <p:cTn id="13" fill="hold" display="0">
                  <p:stCondLst>
                    <p:cond delay="indefinite"/>
                  </p:stCondLst>
                  <p:endCondLst>
                    <p:cond evt="onStopAudio" delay="0">
                      <p:tgtEl>
                        <p:sldTgt/>
                      </p:tgtEl>
                    </p:cond>
                  </p:endCondLst>
                </p:cTn>
                <p:tgtEl>
                  <p:spTgt spid="10"/>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000" fill="hold"/>
                                        <p:tgtEl>
                                          <p:spTgt spid="12"/>
                                        </p:tgtEl>
                                      </p:cBhvr>
                                    </p:cmd>
                                  </p:childTnLst>
                                </p:cTn>
                              </p:par>
                            </p:childTnLst>
                          </p:cTn>
                        </p:par>
                      </p:childTnLst>
                    </p:cTn>
                  </p:par>
                </p:childTnLst>
              </p:cTn>
              <p:nextCondLst>
                <p:cond evt="onClick" delay="0">
                  <p:tgtEl>
                    <p:spTgt spid="12"/>
                  </p:tgtEl>
                </p:cond>
              </p:nextCondLst>
            </p:seq>
            <p:audio>
              <p:cMediaNode vol="80000">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4000" fill="hold"/>
                                        <p:tgtEl>
                                          <p:spTgt spid="13"/>
                                        </p:tgtEl>
                                      </p:cBhvr>
                                    </p:cmd>
                                  </p:childTnLst>
                                </p:cTn>
                              </p:par>
                            </p:childTnLst>
                          </p:cTn>
                        </p:par>
                      </p:childTnLst>
                    </p:cTn>
                  </p:par>
                </p:childTnLst>
              </p:cTn>
              <p:nextCondLst>
                <p:cond evt="onClick" delay="0">
                  <p:tgtEl>
                    <p:spTgt spid="13"/>
                  </p:tgtEl>
                </p:cond>
              </p:nextCondLst>
            </p:seq>
            <p:audio>
              <p:cMediaNode vol="80000">
                <p:cTn id="25" fill="hold" display="0">
                  <p:stCondLst>
                    <p:cond delay="indefinite"/>
                  </p:stCondLst>
                  <p:endCondLst>
                    <p:cond evt="onStopAudio" delay="0">
                      <p:tgtEl>
                        <p:sldTgt/>
                      </p:tgtEl>
                    </p:cond>
                  </p:endCondLst>
                </p:cTn>
                <p:tgtEl>
                  <p:spTgt spid="13"/>
                </p:tgtEl>
              </p:cMediaNode>
            </p:audio>
            <p:seq concurrent="1" nextAc="seek">
              <p:cTn id="26" restart="whenNotActive" fill="hold" evtFilter="cancelBubble" nodeType="interactiveSeq">
                <p:stCondLst>
                  <p:cond evt="onClick" delay="0">
                    <p:tgtEl>
                      <p:spTgt spid="18"/>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3000" fill="hold"/>
                                        <p:tgtEl>
                                          <p:spTgt spid="18"/>
                                        </p:tgtEl>
                                      </p:cBhvr>
                                    </p:cmd>
                                  </p:childTnLst>
                                </p:cTn>
                              </p:par>
                            </p:childTnLst>
                          </p:cTn>
                        </p:par>
                      </p:childTnLst>
                    </p:cTn>
                  </p:par>
                </p:childTnLst>
              </p:cTn>
              <p:nextCondLst>
                <p:cond evt="onClick" delay="0">
                  <p:tgtEl>
                    <p:spTgt spid="18"/>
                  </p:tgtEl>
                </p:cond>
              </p:nextCondLst>
            </p:seq>
            <p:audio>
              <p:cMediaNode vol="80000">
                <p:cTn id="31" fill="hold" display="0">
                  <p:stCondLst>
                    <p:cond delay="indefinite"/>
                  </p:stCondLst>
                  <p:endCondLst>
                    <p:cond evt="onStopAudio" delay="0">
                      <p:tgtEl>
                        <p:sldTgt/>
                      </p:tgtEl>
                    </p:cond>
                  </p:endCondLst>
                </p:cTn>
                <p:tgtEl>
                  <p:spTgt spid="18"/>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BE8185F7-601C-4980-A3AD-90D71C4C7AE2}"/>
              </a:ext>
            </a:extLst>
          </p:cNvPr>
          <p:cNvPicPr>
            <a:picLocks noChangeAspect="1"/>
          </p:cNvPicPr>
          <p:nvPr/>
        </p:nvPicPr>
        <p:blipFill>
          <a:blip r:embed="rId3"/>
          <a:stretch>
            <a:fillRect/>
          </a:stretch>
        </p:blipFill>
        <p:spPr>
          <a:xfrm>
            <a:off x="-4645024" y="2924945"/>
            <a:ext cx="3240360" cy="1739791"/>
          </a:xfrm>
          <a:prstGeom prst="rect">
            <a:avLst/>
          </a:prstGeom>
        </p:spPr>
      </p:pic>
      <p:sp>
        <p:nvSpPr>
          <p:cNvPr id="6" name="标题 1">
            <a:extLst>
              <a:ext uri="{FF2B5EF4-FFF2-40B4-BE49-F238E27FC236}">
                <a16:creationId xmlns:a16="http://schemas.microsoft.com/office/drawing/2014/main" xmlns="" id="{F2E33A3B-A335-4AA8-90B2-64B7859BCA86}"/>
              </a:ext>
            </a:extLst>
          </p:cNvPr>
          <p:cNvSpPr>
            <a:spLocks noGrp="1"/>
          </p:cNvSpPr>
          <p:nvPr>
            <p:ph type="title"/>
          </p:nvPr>
        </p:nvSpPr>
        <p:spPr>
          <a:xfrm>
            <a:off x="1362739" y="160807"/>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主观评价实验</a:t>
            </a:r>
          </a:p>
        </p:txBody>
      </p:sp>
      <p:pic>
        <p:nvPicPr>
          <p:cNvPr id="9" name="图片 8">
            <a:extLst>
              <a:ext uri="{FF2B5EF4-FFF2-40B4-BE49-F238E27FC236}">
                <a16:creationId xmlns:a16="http://schemas.microsoft.com/office/drawing/2014/main" xmlns="" id="{F742EE00-9544-480D-A8EF-5CB8FE37D527}"/>
              </a:ext>
            </a:extLst>
          </p:cNvPr>
          <p:cNvPicPr>
            <a:picLocks noChangeAspect="1"/>
          </p:cNvPicPr>
          <p:nvPr/>
        </p:nvPicPr>
        <p:blipFill>
          <a:blip r:embed="rId4"/>
          <a:stretch>
            <a:fillRect/>
          </a:stretch>
        </p:blipFill>
        <p:spPr>
          <a:xfrm>
            <a:off x="0" y="930467"/>
            <a:ext cx="11181033" cy="48772"/>
          </a:xfrm>
          <a:prstGeom prst="rect">
            <a:avLst/>
          </a:prstGeom>
        </p:spPr>
      </p:pic>
      <p:sp>
        <p:nvSpPr>
          <p:cNvPr id="10" name="矩形 9">
            <a:extLst>
              <a:ext uri="{FF2B5EF4-FFF2-40B4-BE49-F238E27FC236}">
                <a16:creationId xmlns:a16="http://schemas.microsoft.com/office/drawing/2014/main" xmlns="" id="{E431A14E-D78E-409D-8E1E-B906D5DBE4B8}"/>
              </a:ext>
            </a:extLst>
          </p:cNvPr>
          <p:cNvSpPr/>
          <p:nvPr/>
        </p:nvSpPr>
        <p:spPr>
          <a:xfrm>
            <a:off x="396282" y="1053559"/>
            <a:ext cx="11001820" cy="1754326"/>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本研究</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招募</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了</a:t>
            </a:r>
            <a:r>
              <a:rPr lang="en-US" altLang="zh-CN" sz="2400"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名</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志愿者通过问卷调查方式来评估自动生成音乐效果，</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名</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音乐爱好者和</a:t>
            </a:r>
            <a:r>
              <a:rPr lang="en-US" altLang="zh-CN" sz="2400" dirty="0" smtClean="0">
                <a:latin typeface="Times New Roman" panose="02020603050405020304" pitchFamily="18" charset="0"/>
                <a:ea typeface="微软雅黑" panose="020B0503020204020204" pitchFamily="34" charset="-122"/>
                <a:cs typeface="Times New Roman" panose="02020603050405020304" pitchFamily="18" charset="0"/>
              </a:rPr>
              <a:t>11</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名</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普通听众；</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指标：音乐可听性和音乐风格的一致性两个指标。</a:t>
            </a:r>
          </a:p>
        </p:txBody>
      </p:sp>
      <p:pic>
        <p:nvPicPr>
          <p:cNvPr id="12" name="图片 11">
            <a:extLst>
              <a:ext uri="{FF2B5EF4-FFF2-40B4-BE49-F238E27FC236}">
                <a16:creationId xmlns:a16="http://schemas.microsoft.com/office/drawing/2014/main" xmlns="" id="{81C170DD-EE7F-47AD-9097-EA9A2DC777AC}"/>
              </a:ext>
            </a:extLst>
          </p:cNvPr>
          <p:cNvPicPr>
            <a:picLocks noChangeAspect="1"/>
          </p:cNvPicPr>
          <p:nvPr/>
        </p:nvPicPr>
        <p:blipFill>
          <a:blip r:embed="rId5"/>
          <a:stretch>
            <a:fillRect/>
          </a:stretch>
        </p:blipFill>
        <p:spPr>
          <a:xfrm>
            <a:off x="-6012301" y="2136574"/>
            <a:ext cx="4598158" cy="4243966"/>
          </a:xfrm>
          <a:prstGeom prst="rect">
            <a:avLst/>
          </a:prstGeom>
        </p:spPr>
      </p:pic>
      <p:pic>
        <p:nvPicPr>
          <p:cNvPr id="14" name="图片 13">
            <a:extLst>
              <a:ext uri="{FF2B5EF4-FFF2-40B4-BE49-F238E27FC236}">
                <a16:creationId xmlns:a16="http://schemas.microsoft.com/office/drawing/2014/main" xmlns="" id="{E3C18655-CF49-4B12-A311-0424552C3D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sp>
        <p:nvSpPr>
          <p:cNvPr id="2" name="文本框 1"/>
          <p:cNvSpPr txBox="1"/>
          <p:nvPr/>
        </p:nvSpPr>
        <p:spPr>
          <a:xfrm>
            <a:off x="8681199" y="3093564"/>
            <a:ext cx="3697102" cy="646331"/>
          </a:xfrm>
          <a:prstGeom prst="rect">
            <a:avLst/>
          </a:prstGeom>
          <a:noFill/>
        </p:spPr>
        <p:txBody>
          <a:bodyPr wrap="none" rtlCol="0">
            <a:spAutoFit/>
          </a:bodyPr>
          <a:lstStyle/>
          <a:p>
            <a:r>
              <a:rPr lang="zh-CN" altLang="en-US" dirty="0" smtClean="0"/>
              <a:t>问卷链接：</a:t>
            </a:r>
            <a:endParaRPr lang="en-US" altLang="zh-CN" dirty="0" smtClean="0"/>
          </a:p>
          <a:p>
            <a:r>
              <a:rPr lang="en-US" altLang="zh-CN" dirty="0"/>
              <a:t>https://www.wjx.cn/vj/tF1w9Qa.aspx</a:t>
            </a:r>
            <a:endParaRPr lang="zh-CN" altLang="en-US" dirty="0"/>
          </a:p>
        </p:txBody>
      </p:sp>
      <p:grpSp>
        <p:nvGrpSpPr>
          <p:cNvPr id="15" name="组合 14"/>
          <p:cNvGrpSpPr/>
          <p:nvPr/>
        </p:nvGrpSpPr>
        <p:grpSpPr>
          <a:xfrm>
            <a:off x="1869251" y="3102616"/>
            <a:ext cx="8055882" cy="3589037"/>
            <a:chOff x="-1630234" y="36418"/>
            <a:chExt cx="19338116" cy="6477564"/>
          </a:xfrm>
        </p:grpSpPr>
        <p:pic>
          <p:nvPicPr>
            <p:cNvPr id="3" name="图片 2"/>
            <p:cNvPicPr>
              <a:picLocks noChangeAspect="1"/>
            </p:cNvPicPr>
            <p:nvPr/>
          </p:nvPicPr>
          <p:blipFill>
            <a:blip r:embed="rId7"/>
            <a:stretch>
              <a:fillRect/>
            </a:stretch>
          </p:blipFill>
          <p:spPr>
            <a:xfrm>
              <a:off x="-1630234" y="160807"/>
              <a:ext cx="3571875" cy="6353175"/>
            </a:xfrm>
            <a:prstGeom prst="rect">
              <a:avLst/>
            </a:prstGeom>
          </p:spPr>
        </p:pic>
        <p:pic>
          <p:nvPicPr>
            <p:cNvPr id="4" name="图片 3"/>
            <p:cNvPicPr>
              <a:picLocks noChangeAspect="1"/>
            </p:cNvPicPr>
            <p:nvPr/>
          </p:nvPicPr>
          <p:blipFill>
            <a:blip r:embed="rId8"/>
            <a:stretch>
              <a:fillRect/>
            </a:stretch>
          </p:blipFill>
          <p:spPr>
            <a:xfrm>
              <a:off x="2180631" y="132232"/>
              <a:ext cx="3600450" cy="6381750"/>
            </a:xfrm>
            <a:prstGeom prst="rect">
              <a:avLst/>
            </a:prstGeom>
          </p:spPr>
        </p:pic>
        <p:pic>
          <p:nvPicPr>
            <p:cNvPr id="5" name="图片 4"/>
            <p:cNvPicPr>
              <a:picLocks noChangeAspect="1"/>
            </p:cNvPicPr>
            <p:nvPr/>
          </p:nvPicPr>
          <p:blipFill>
            <a:blip r:embed="rId9"/>
            <a:stretch>
              <a:fillRect/>
            </a:stretch>
          </p:blipFill>
          <p:spPr>
            <a:xfrm>
              <a:off x="6026422" y="94132"/>
              <a:ext cx="3562350" cy="6419850"/>
            </a:xfrm>
            <a:prstGeom prst="rect">
              <a:avLst/>
            </a:prstGeom>
          </p:spPr>
        </p:pic>
        <p:pic>
          <p:nvPicPr>
            <p:cNvPr id="8" name="图片 7"/>
            <p:cNvPicPr>
              <a:picLocks noChangeAspect="1"/>
            </p:cNvPicPr>
            <p:nvPr/>
          </p:nvPicPr>
          <p:blipFill>
            <a:blip r:embed="rId10"/>
            <a:stretch>
              <a:fillRect/>
            </a:stretch>
          </p:blipFill>
          <p:spPr>
            <a:xfrm>
              <a:off x="10240446" y="36418"/>
              <a:ext cx="3590925" cy="6362700"/>
            </a:xfrm>
            <a:prstGeom prst="rect">
              <a:avLst/>
            </a:prstGeom>
          </p:spPr>
        </p:pic>
        <p:pic>
          <p:nvPicPr>
            <p:cNvPr id="13" name="图片 12"/>
            <p:cNvPicPr>
              <a:picLocks noChangeAspect="1"/>
            </p:cNvPicPr>
            <p:nvPr/>
          </p:nvPicPr>
          <p:blipFill>
            <a:blip r:embed="rId11"/>
            <a:stretch>
              <a:fillRect/>
            </a:stretch>
          </p:blipFill>
          <p:spPr>
            <a:xfrm>
              <a:off x="14107432" y="3732118"/>
              <a:ext cx="3600450" cy="2667000"/>
            </a:xfrm>
            <a:prstGeom prst="rect">
              <a:avLst/>
            </a:prstGeom>
          </p:spPr>
        </p:pic>
      </p:grpSp>
    </p:spTree>
    <p:extLst>
      <p:ext uri="{BB962C8B-B14F-4D97-AF65-F5344CB8AC3E}">
        <p14:creationId xmlns:p14="http://schemas.microsoft.com/office/powerpoint/2010/main" val="29554978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54493754-D838-D17F-5C5A-8797A3EDE473}"/>
              </a:ext>
            </a:extLst>
          </p:cNvPr>
          <p:cNvSpPr txBox="1"/>
          <p:nvPr/>
        </p:nvSpPr>
        <p:spPr>
          <a:xfrm>
            <a:off x="573454" y="5999328"/>
            <a:ext cx="10682881" cy="954107"/>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模型融合后以较小的风格信息的损失获得了音乐小节之间的流畅建模能力。</a:t>
            </a:r>
          </a:p>
        </p:txBody>
      </p:sp>
      <p:pic>
        <p:nvPicPr>
          <p:cNvPr id="5" name="图片 4">
            <a:extLst>
              <a:ext uri="{FF2B5EF4-FFF2-40B4-BE49-F238E27FC236}">
                <a16:creationId xmlns:a16="http://schemas.microsoft.com/office/drawing/2014/main" xmlns="" id="{FB8ADBA2-74B9-5403-7BAC-2FDF5EEFD5F7}"/>
              </a:ext>
            </a:extLst>
          </p:cNvPr>
          <p:cNvPicPr>
            <a:picLocks noChangeAspect="1"/>
          </p:cNvPicPr>
          <p:nvPr/>
        </p:nvPicPr>
        <p:blipFill>
          <a:blip r:embed="rId3"/>
          <a:stretch>
            <a:fillRect/>
          </a:stretch>
        </p:blipFill>
        <p:spPr>
          <a:xfrm>
            <a:off x="970291" y="1095375"/>
            <a:ext cx="10144125" cy="4667250"/>
          </a:xfrm>
          <a:prstGeom prst="rect">
            <a:avLst/>
          </a:prstGeom>
        </p:spPr>
      </p:pic>
      <p:sp>
        <p:nvSpPr>
          <p:cNvPr id="7" name="标题 1">
            <a:extLst>
              <a:ext uri="{FF2B5EF4-FFF2-40B4-BE49-F238E27FC236}">
                <a16:creationId xmlns:a16="http://schemas.microsoft.com/office/drawing/2014/main" xmlns="" id="{6DD7D128-BC2C-4BE3-ADDA-1959A4A89F4D}"/>
              </a:ext>
            </a:extLst>
          </p:cNvPr>
          <p:cNvSpPr txBox="1">
            <a:spLocks/>
          </p:cNvSpPr>
          <p:nvPr/>
        </p:nvSpPr>
        <p:spPr>
          <a:xfrm>
            <a:off x="1385635" y="1623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主观评价结果</a:t>
            </a:r>
          </a:p>
        </p:txBody>
      </p:sp>
      <p:pic>
        <p:nvPicPr>
          <p:cNvPr id="8" name="图片 7">
            <a:extLst>
              <a:ext uri="{FF2B5EF4-FFF2-40B4-BE49-F238E27FC236}">
                <a16:creationId xmlns:a16="http://schemas.microsoft.com/office/drawing/2014/main" xmlns="" id="{BFA87D8E-FDA5-4CBF-A202-C18BFE91F570}"/>
              </a:ext>
            </a:extLst>
          </p:cNvPr>
          <p:cNvPicPr>
            <a:picLocks noChangeAspect="1"/>
          </p:cNvPicPr>
          <p:nvPr/>
        </p:nvPicPr>
        <p:blipFill>
          <a:blip r:embed="rId4"/>
          <a:stretch>
            <a:fillRect/>
          </a:stretch>
        </p:blipFill>
        <p:spPr>
          <a:xfrm>
            <a:off x="0" y="930467"/>
            <a:ext cx="11181033" cy="48772"/>
          </a:xfrm>
          <a:prstGeom prst="rect">
            <a:avLst/>
          </a:prstGeom>
        </p:spPr>
      </p:pic>
      <p:pic>
        <p:nvPicPr>
          <p:cNvPr id="9" name="图片 8">
            <a:extLst>
              <a:ext uri="{FF2B5EF4-FFF2-40B4-BE49-F238E27FC236}">
                <a16:creationId xmlns:a16="http://schemas.microsoft.com/office/drawing/2014/main" xmlns="" id="{2E776EA3-1D72-47BA-9ECB-E0F215BDF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spTree>
    <p:extLst>
      <p:ext uri="{BB962C8B-B14F-4D97-AF65-F5344CB8AC3E}">
        <p14:creationId xmlns:p14="http://schemas.microsoft.com/office/powerpoint/2010/main" val="34975734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2C9BA540-0975-497F-A352-388E2BF95808}"/>
              </a:ext>
            </a:extLst>
          </p:cNvPr>
          <p:cNvPicPr>
            <a:picLocks noChangeAspect="1"/>
          </p:cNvPicPr>
          <p:nvPr/>
        </p:nvPicPr>
        <p:blipFill>
          <a:blip r:embed="rId3"/>
          <a:stretch>
            <a:fillRect/>
          </a:stretch>
        </p:blipFill>
        <p:spPr>
          <a:xfrm>
            <a:off x="2232977" y="1229944"/>
            <a:ext cx="7492270" cy="4195146"/>
          </a:xfrm>
          <a:prstGeom prst="rect">
            <a:avLst/>
          </a:prstGeom>
        </p:spPr>
      </p:pic>
      <p:sp>
        <p:nvSpPr>
          <p:cNvPr id="5" name="文本框 4"/>
          <p:cNvSpPr txBox="1"/>
          <p:nvPr/>
        </p:nvSpPr>
        <p:spPr>
          <a:xfrm>
            <a:off x="904375" y="5675795"/>
            <a:ext cx="10577017" cy="1261884"/>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结论：</a:t>
            </a:r>
            <a:endParaRPr lang="en-US" altLang="zh-CN" sz="2800" dirty="0">
              <a:latin typeface="微软雅黑" panose="020B0503020204020204" pitchFamily="34" charset="-122"/>
              <a:ea typeface="微软雅黑" panose="020B0503020204020204" pitchFamily="34" charset="-122"/>
            </a:endParaRPr>
          </a:p>
          <a:p>
            <a:pPr indent="457200"/>
            <a:r>
              <a:rPr lang="zh-CN" altLang="en-US" sz="2400" dirty="0">
                <a:latin typeface="微软雅黑" panose="020B0503020204020204" pitchFamily="34" charset="-122"/>
                <a:ea typeface="微软雅黑" panose="020B0503020204020204" pitchFamily="34" charset="-122"/>
              </a:rPr>
              <a:t>智能体和奖励函数组件融合之后，模型结果在客观指标上能得到较大优化，主观上在略微丢失风格信息后会提升模型小节之间的建模能力。</a:t>
            </a:r>
          </a:p>
        </p:txBody>
      </p:sp>
      <p:sp>
        <p:nvSpPr>
          <p:cNvPr id="7" name="标题 1">
            <a:extLst>
              <a:ext uri="{FF2B5EF4-FFF2-40B4-BE49-F238E27FC236}">
                <a16:creationId xmlns:a16="http://schemas.microsoft.com/office/drawing/2014/main" xmlns="" id="{8D6A4821-2FED-448E-9390-A8F1B0C69797}"/>
              </a:ext>
            </a:extLst>
          </p:cNvPr>
          <p:cNvSpPr>
            <a:spLocks noGrp="1"/>
          </p:cNvSpPr>
          <p:nvPr>
            <p:ph type="title"/>
          </p:nvPr>
        </p:nvSpPr>
        <p:spPr>
          <a:xfrm>
            <a:off x="1384006" y="173186"/>
            <a:ext cx="10515600" cy="1325563"/>
          </a:xfrm>
        </p:spPr>
        <p:txBody>
          <a:bodyPr/>
          <a:lstStyle/>
          <a:p>
            <a:pPr algn="l"/>
            <a:r>
              <a:rPr lang="zh-CN" altLang="en-US" sz="4000" b="1" dirty="0">
                <a:latin typeface="微软雅黑" panose="020B0503020204020204" pitchFamily="34" charset="-122"/>
                <a:ea typeface="微软雅黑" panose="020B0503020204020204" pitchFamily="34" charset="-122"/>
              </a:rPr>
              <a:t>本章小结</a:t>
            </a:r>
          </a:p>
        </p:txBody>
      </p:sp>
      <p:pic>
        <p:nvPicPr>
          <p:cNvPr id="8" name="图片 7">
            <a:extLst>
              <a:ext uri="{FF2B5EF4-FFF2-40B4-BE49-F238E27FC236}">
                <a16:creationId xmlns:a16="http://schemas.microsoft.com/office/drawing/2014/main" xmlns="" id="{B7A01331-27CE-49FE-8A49-DCFCFDD35F9D}"/>
              </a:ext>
            </a:extLst>
          </p:cNvPr>
          <p:cNvPicPr>
            <a:picLocks noChangeAspect="1"/>
          </p:cNvPicPr>
          <p:nvPr/>
        </p:nvPicPr>
        <p:blipFill>
          <a:blip r:embed="rId4"/>
          <a:stretch>
            <a:fillRect/>
          </a:stretch>
        </p:blipFill>
        <p:spPr>
          <a:xfrm>
            <a:off x="0" y="930467"/>
            <a:ext cx="11181033" cy="48772"/>
          </a:xfrm>
          <a:prstGeom prst="rect">
            <a:avLst/>
          </a:prstGeom>
        </p:spPr>
      </p:pic>
      <p:pic>
        <p:nvPicPr>
          <p:cNvPr id="9" name="图片 8">
            <a:extLst>
              <a:ext uri="{FF2B5EF4-FFF2-40B4-BE49-F238E27FC236}">
                <a16:creationId xmlns:a16="http://schemas.microsoft.com/office/drawing/2014/main" xmlns="" id="{E78B3CE6-7497-490B-AC96-DC63949B5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5146" y="6400798"/>
            <a:ext cx="309939" cy="563527"/>
          </a:xfrm>
          <a:prstGeom prst="rect">
            <a:avLst/>
          </a:prstGeom>
        </p:spPr>
      </p:pic>
    </p:spTree>
    <p:extLst>
      <p:ext uri="{BB962C8B-B14F-4D97-AF65-F5344CB8AC3E}">
        <p14:creationId xmlns:p14="http://schemas.microsoft.com/office/powerpoint/2010/main" val="2772240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a:extLst>
              <a:ext uri="{FF2B5EF4-FFF2-40B4-BE49-F238E27FC236}">
                <a16:creationId xmlns:a16="http://schemas.microsoft.com/office/drawing/2014/main" xmlns="" id="{906DB6E3-D0C9-474B-99E2-86AA2B0C24E6}"/>
              </a:ext>
            </a:extLst>
          </p:cNvPr>
          <p:cNvSpPr txBox="1"/>
          <p:nvPr/>
        </p:nvSpPr>
        <p:spPr>
          <a:xfrm>
            <a:off x="4367809" y="1556792"/>
            <a:ext cx="3474335"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一、研究背景及目标</a:t>
            </a:r>
          </a:p>
        </p:txBody>
      </p:sp>
      <p:sp>
        <p:nvSpPr>
          <p:cNvPr id="5" name="文本框 4">
            <a:extLst>
              <a:ext uri="{FF2B5EF4-FFF2-40B4-BE49-F238E27FC236}">
                <a16:creationId xmlns:a16="http://schemas.microsoft.com/office/drawing/2014/main" xmlns="" id="{4DD2ADA6-97B0-464A-8768-BCA586EB45A4}"/>
              </a:ext>
            </a:extLst>
          </p:cNvPr>
          <p:cNvSpPr txBox="1"/>
          <p:nvPr/>
        </p:nvSpPr>
        <p:spPr>
          <a:xfrm>
            <a:off x="4385759" y="3049796"/>
            <a:ext cx="4608512"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三、强化学习智能体优化</a:t>
            </a:r>
          </a:p>
        </p:txBody>
      </p:sp>
      <p:sp>
        <p:nvSpPr>
          <p:cNvPr id="6" name="文本框 5">
            <a:extLst>
              <a:ext uri="{FF2B5EF4-FFF2-40B4-BE49-F238E27FC236}">
                <a16:creationId xmlns:a16="http://schemas.microsoft.com/office/drawing/2014/main" xmlns="" id="{32F2DB52-6F7A-49AE-A3C4-EB32E8FF19D5}"/>
              </a:ext>
            </a:extLst>
          </p:cNvPr>
          <p:cNvSpPr txBox="1"/>
          <p:nvPr/>
        </p:nvSpPr>
        <p:spPr>
          <a:xfrm>
            <a:off x="4405989" y="3841884"/>
            <a:ext cx="3868203" cy="523220"/>
          </a:xfrm>
          <a:prstGeom prst="rect">
            <a:avLst/>
          </a:prstGeom>
          <a:noFill/>
        </p:spPr>
        <p:txBody>
          <a:bodyPr wrap="square" rtlCol="0">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四 、模型融合</a:t>
            </a:r>
          </a:p>
        </p:txBody>
      </p:sp>
      <p:sp>
        <p:nvSpPr>
          <p:cNvPr id="7" name="矩形 6">
            <a:extLst>
              <a:ext uri="{FF2B5EF4-FFF2-40B4-BE49-F238E27FC236}">
                <a16:creationId xmlns:a16="http://schemas.microsoft.com/office/drawing/2014/main" xmlns="" id="{4AABC49F-C259-4B5F-A2C0-694C708936CD}"/>
              </a:ext>
            </a:extLst>
          </p:cNvPr>
          <p:cNvSpPr/>
          <p:nvPr/>
        </p:nvSpPr>
        <p:spPr>
          <a:xfrm>
            <a:off x="4367808" y="2257708"/>
            <a:ext cx="4493538" cy="523220"/>
          </a:xfrm>
          <a:prstGeom prst="rect">
            <a:avLst/>
          </a:prstGeom>
        </p:spPr>
        <p:txBody>
          <a:bodyPr wrap="none">
            <a:spAutoFit/>
          </a:bodyPr>
          <a:lstStyle/>
          <a:p>
            <a:r>
              <a:rPr lang="zh-CN" altLang="en-US" sz="2800" b="1" dirty="0">
                <a:solidFill>
                  <a:schemeClr val="bg1">
                    <a:lumMod val="85000"/>
                  </a:schemeClr>
                </a:solidFill>
                <a:latin typeface="微软雅黑" panose="020B0503020204020204" pitchFamily="34" charset="-122"/>
                <a:ea typeface="微软雅黑" panose="020B0503020204020204" pitchFamily="34" charset="-122"/>
              </a:rPr>
              <a:t>二、强化学习奖励函数优化</a:t>
            </a:r>
          </a:p>
        </p:txBody>
      </p:sp>
      <p:sp>
        <p:nvSpPr>
          <p:cNvPr id="8" name="文本框 7">
            <a:extLst>
              <a:ext uri="{FF2B5EF4-FFF2-40B4-BE49-F238E27FC236}">
                <a16:creationId xmlns:a16="http://schemas.microsoft.com/office/drawing/2014/main" xmlns="" id="{26142A84-1C44-46B3-963A-628CF59AAFF0}"/>
              </a:ext>
            </a:extLst>
          </p:cNvPr>
          <p:cNvSpPr txBox="1"/>
          <p:nvPr/>
        </p:nvSpPr>
        <p:spPr>
          <a:xfrm>
            <a:off x="4405989" y="4561964"/>
            <a:ext cx="3868203"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五 、总结与展望</a:t>
            </a:r>
          </a:p>
        </p:txBody>
      </p:sp>
      <p:sp>
        <p:nvSpPr>
          <p:cNvPr id="9" name="标题 1">
            <a:extLst>
              <a:ext uri="{FF2B5EF4-FFF2-40B4-BE49-F238E27FC236}">
                <a16:creationId xmlns:a16="http://schemas.microsoft.com/office/drawing/2014/main" xmlns="" id="{71883EA8-575D-4627-A646-4F80C1E81B6E}"/>
              </a:ext>
            </a:extLst>
          </p:cNvPr>
          <p:cNvSpPr txBox="1">
            <a:spLocks/>
          </p:cNvSpPr>
          <p:nvPr/>
        </p:nvSpPr>
        <p:spPr>
          <a:xfrm>
            <a:off x="1326554" y="228010"/>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目录</a:t>
            </a:r>
          </a:p>
        </p:txBody>
      </p:sp>
      <p:pic>
        <p:nvPicPr>
          <p:cNvPr id="10" name="图片 9">
            <a:extLst>
              <a:ext uri="{FF2B5EF4-FFF2-40B4-BE49-F238E27FC236}">
                <a16:creationId xmlns:a16="http://schemas.microsoft.com/office/drawing/2014/main" xmlns="" id="{39A39E6F-BB87-4928-8381-43298FD4FFE2}"/>
              </a:ext>
            </a:extLst>
          </p:cNvPr>
          <p:cNvPicPr>
            <a:picLocks noChangeAspect="1"/>
          </p:cNvPicPr>
          <p:nvPr/>
        </p:nvPicPr>
        <p:blipFill>
          <a:blip r:embed="rId3"/>
          <a:stretch>
            <a:fillRect/>
          </a:stretch>
        </p:blipFill>
        <p:spPr>
          <a:xfrm>
            <a:off x="0" y="930467"/>
            <a:ext cx="11181033" cy="48772"/>
          </a:xfrm>
          <a:prstGeom prst="rect">
            <a:avLst/>
          </a:prstGeom>
        </p:spPr>
      </p:pic>
      <p:pic>
        <p:nvPicPr>
          <p:cNvPr id="3" name="图片 2">
            <a:extLst>
              <a:ext uri="{FF2B5EF4-FFF2-40B4-BE49-F238E27FC236}">
                <a16:creationId xmlns:a16="http://schemas.microsoft.com/office/drawing/2014/main" xmlns="" id="{D3CE1E6D-F8BF-454C-9828-56272128C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83176" y="6141409"/>
            <a:ext cx="286795" cy="716591"/>
          </a:xfrm>
          <a:prstGeom prst="rect">
            <a:avLst/>
          </a:prstGeom>
        </p:spPr>
      </p:pic>
    </p:spTree>
    <p:extLst>
      <p:ext uri="{BB962C8B-B14F-4D97-AF65-F5344CB8AC3E}">
        <p14:creationId xmlns:p14="http://schemas.microsoft.com/office/powerpoint/2010/main" val="36524110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4466" y="190156"/>
            <a:ext cx="10515600" cy="1325563"/>
          </a:xfrm>
        </p:spPr>
        <p:txBody>
          <a:bodyPr>
            <a:normAutofit/>
          </a:bodyPr>
          <a:lstStyle/>
          <a:p>
            <a:pPr algn="l"/>
            <a:r>
              <a:rPr lang="zh-CN" altLang="en-US" sz="4000" b="1" dirty="0">
                <a:latin typeface="微软雅黑" panose="020B0503020204020204" pitchFamily="34" charset="-122"/>
                <a:ea typeface="微软雅黑" panose="020B0503020204020204" pitchFamily="34" charset="-122"/>
              </a:rPr>
              <a:t>总结</a:t>
            </a:r>
          </a:p>
        </p:txBody>
      </p:sp>
      <p:sp>
        <p:nvSpPr>
          <p:cNvPr id="3" name="内容占位符 2"/>
          <p:cNvSpPr>
            <a:spLocks noGrp="1"/>
          </p:cNvSpPr>
          <p:nvPr>
            <p:ph idx="1"/>
          </p:nvPr>
        </p:nvSpPr>
        <p:spPr>
          <a:xfrm>
            <a:off x="3260651" y="1719550"/>
            <a:ext cx="8839200" cy="4351338"/>
          </a:xfrm>
        </p:spPr>
        <p:txBody>
          <a:bodyPr/>
          <a:lstStyle/>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奖励函数的优化：提出了一种基于</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主题模型的多</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尺度奖励函数建模</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方法，通过对音乐的不同粒度进行</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LDA</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聚类提取，结合循环神经网络对音乐主题进行建模</a:t>
            </a:r>
            <a:r>
              <a:rPr lang="zh-CN" altLang="en-US" sz="2400" dirty="0" smtClean="0">
                <a:latin typeface="Times New Roman" panose="02020603050405020304" pitchFamily="18" charset="0"/>
                <a:ea typeface="微软雅黑" panose="020B0503020204020204" pitchFamily="34" charset="-122"/>
                <a:cs typeface="Times New Roman" panose="02020603050405020304" pitchFamily="18" charset="0"/>
              </a:rPr>
              <a:t>，使</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智能体学习到了音乐的结构特征。</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智能体的优化：对</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在音乐生成任务上进行了适配性改造。通过添加余弦损失函数和向记忆门增设三个参数的方式提高了音乐的生成质量。</a:t>
            </a: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a:buFont typeface="Wingdings" panose="05000000000000000000" pitchFamily="2" charset="2"/>
              <a:buChar char="Ø"/>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通用的强化学习框架：本文在基于强化学习技术的音乐生成任务上做了进一步探索，实现了乐理结构与智能体学习的有效融合。</a:t>
            </a:r>
          </a:p>
          <a:p>
            <a:endParaRPr lang="zh-CN" altLang="en-US" dirty="0"/>
          </a:p>
        </p:txBody>
      </p:sp>
      <p:pic>
        <p:nvPicPr>
          <p:cNvPr id="4" name="图片 3">
            <a:extLst>
              <a:ext uri="{FF2B5EF4-FFF2-40B4-BE49-F238E27FC236}">
                <a16:creationId xmlns:a16="http://schemas.microsoft.com/office/drawing/2014/main" xmlns="" id="{FF63C78B-CA20-4934-9FBD-B3D9E5DAFA88}"/>
              </a:ext>
            </a:extLst>
          </p:cNvPr>
          <p:cNvPicPr>
            <a:picLocks noChangeAspect="1"/>
          </p:cNvPicPr>
          <p:nvPr/>
        </p:nvPicPr>
        <p:blipFill>
          <a:blip r:embed="rId3"/>
          <a:stretch>
            <a:fillRect/>
          </a:stretch>
        </p:blipFill>
        <p:spPr>
          <a:xfrm>
            <a:off x="0" y="930467"/>
            <a:ext cx="11181033" cy="48772"/>
          </a:xfrm>
          <a:prstGeom prst="rect">
            <a:avLst/>
          </a:prstGeom>
        </p:spPr>
      </p:pic>
      <p:pic>
        <p:nvPicPr>
          <p:cNvPr id="6" name="图片 5">
            <a:extLst>
              <a:ext uri="{FF2B5EF4-FFF2-40B4-BE49-F238E27FC236}">
                <a16:creationId xmlns:a16="http://schemas.microsoft.com/office/drawing/2014/main" xmlns="" id="{50F7CA33-9A49-4EA4-94AF-1AA7F9E5B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37" y="1515719"/>
            <a:ext cx="3840997" cy="4351338"/>
          </a:xfrm>
          <a:prstGeom prst="rect">
            <a:avLst/>
          </a:prstGeom>
        </p:spPr>
      </p:pic>
      <p:pic>
        <p:nvPicPr>
          <p:cNvPr id="7" name="图片 6">
            <a:extLst>
              <a:ext uri="{FF2B5EF4-FFF2-40B4-BE49-F238E27FC236}">
                <a16:creationId xmlns:a16="http://schemas.microsoft.com/office/drawing/2014/main" xmlns="" id="{F3453520-0647-4C52-ADBE-17E4EE8B1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93526" y="6167270"/>
            <a:ext cx="276445" cy="690730"/>
          </a:xfrm>
          <a:prstGeom prst="rect">
            <a:avLst/>
          </a:prstGeom>
        </p:spPr>
      </p:pic>
    </p:spTree>
    <p:extLst>
      <p:ext uri="{BB962C8B-B14F-4D97-AF65-F5344CB8AC3E}">
        <p14:creationId xmlns:p14="http://schemas.microsoft.com/office/powerpoint/2010/main" val="1803049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A8C302D4-923B-4C2E-8722-717C38012FF5}"/>
              </a:ext>
            </a:extLst>
          </p:cNvPr>
          <p:cNvSpPr>
            <a:spLocks noGrp="1"/>
          </p:cNvSpPr>
          <p:nvPr>
            <p:ph idx="1"/>
          </p:nvPr>
        </p:nvSpPr>
        <p:spPr>
          <a:xfrm>
            <a:off x="3069700" y="880745"/>
            <a:ext cx="9122300" cy="4351338"/>
          </a:xfrm>
        </p:spPr>
        <p:txBody>
          <a:bodyPr/>
          <a:lstStyle/>
          <a:p>
            <a:endParaRPr lang="zh-CN" altLang="en-US" dirty="0"/>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本文研究的都为单轨音乐，在未来，可以围绕着如何多轨建模，多轨主题的特征维度更大，建模难度也更大。</a:t>
            </a:r>
          </a:p>
          <a:p>
            <a:pPr>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当前的强化学习方法不可胜数，本文都是基于</a:t>
            </a:r>
            <a:r>
              <a:rPr lang="en-US" altLang="zh-CN" dirty="0">
                <a:latin typeface="微软雅黑" panose="020B0503020204020204" pitchFamily="34" charset="-122"/>
                <a:ea typeface="微软雅黑" panose="020B0503020204020204" pitchFamily="34" charset="-122"/>
              </a:rPr>
              <a:t>DQN</a:t>
            </a:r>
            <a:r>
              <a:rPr lang="zh-CN" altLang="en-US" dirty="0">
                <a:latin typeface="微软雅黑" panose="020B0503020204020204" pitchFamily="34" charset="-122"/>
                <a:ea typeface="微软雅黑" panose="020B0503020204020204" pitchFamily="34" charset="-122"/>
              </a:rPr>
              <a:t>进行讨论的，还有诸多例如</a:t>
            </a:r>
            <a:r>
              <a:rPr lang="en-US" altLang="zh-CN" dirty="0">
                <a:latin typeface="微软雅黑" panose="020B0503020204020204" pitchFamily="34" charset="-122"/>
                <a:ea typeface="微软雅黑" panose="020B0503020204020204" pitchFamily="34" charset="-122"/>
              </a:rPr>
              <a:t>AC</a:t>
            </a:r>
            <a:r>
              <a:rPr lang="zh-CN" altLang="en-US" dirty="0">
                <a:latin typeface="微软雅黑" panose="020B0503020204020204" pitchFamily="34" charset="-122"/>
                <a:ea typeface="微软雅黑" panose="020B0503020204020204" pitchFamily="34" charset="-122"/>
              </a:rPr>
              <a:t>架构等强化学习方法，每种方法都有其特性。</a:t>
            </a:r>
          </a:p>
          <a:p>
            <a:pPr>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针对奖励函数改造，本研究的思路是寻找其音乐结构特征，现实作曲中，作曲家不仅仅考虑音乐的结构信息，还需要考虑音程信息，和弦，主音等特征，因此，在音乐奖励函数的改造上可以进一步去探索</a:t>
            </a:r>
            <a:r>
              <a:rPr lang="zh-CN" altLang="en-US" dirty="0"/>
              <a:t>。</a:t>
            </a:r>
          </a:p>
        </p:txBody>
      </p:sp>
      <p:sp>
        <p:nvSpPr>
          <p:cNvPr id="6" name="标题 1">
            <a:extLst>
              <a:ext uri="{FF2B5EF4-FFF2-40B4-BE49-F238E27FC236}">
                <a16:creationId xmlns:a16="http://schemas.microsoft.com/office/drawing/2014/main" xmlns="" id="{4FD4AE1B-DE2D-4ED2-BC81-DBCC5F0B0651}"/>
              </a:ext>
            </a:extLst>
          </p:cNvPr>
          <p:cNvSpPr txBox="1">
            <a:spLocks/>
          </p:cNvSpPr>
          <p:nvPr/>
        </p:nvSpPr>
        <p:spPr>
          <a:xfrm>
            <a:off x="1294466" y="190156"/>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a:latin typeface="微软雅黑" panose="020B0503020204020204" pitchFamily="34" charset="-122"/>
                <a:ea typeface="微软雅黑" panose="020B0503020204020204" pitchFamily="34" charset="-122"/>
              </a:rPr>
              <a:t>展望</a:t>
            </a:r>
          </a:p>
        </p:txBody>
      </p:sp>
      <p:pic>
        <p:nvPicPr>
          <p:cNvPr id="7" name="图片 6">
            <a:extLst>
              <a:ext uri="{FF2B5EF4-FFF2-40B4-BE49-F238E27FC236}">
                <a16:creationId xmlns:a16="http://schemas.microsoft.com/office/drawing/2014/main" xmlns="" id="{6EE141C6-C32F-48EC-93CF-A7D1A504887D}"/>
              </a:ext>
            </a:extLst>
          </p:cNvPr>
          <p:cNvPicPr>
            <a:picLocks noChangeAspect="1"/>
          </p:cNvPicPr>
          <p:nvPr/>
        </p:nvPicPr>
        <p:blipFill>
          <a:blip r:embed="rId3"/>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829125E0-89BC-4CF7-BD2E-D3FDC733E437}"/>
              </a:ext>
            </a:extLst>
          </p:cNvPr>
          <p:cNvPicPr>
            <a:picLocks noChangeAspect="1"/>
          </p:cNvPicPr>
          <p:nvPr/>
        </p:nvPicPr>
        <p:blipFill>
          <a:blip r:embed="rId4"/>
          <a:stretch>
            <a:fillRect/>
          </a:stretch>
        </p:blipFill>
        <p:spPr>
          <a:xfrm>
            <a:off x="106437" y="1373084"/>
            <a:ext cx="2963262" cy="5444313"/>
          </a:xfrm>
          <a:prstGeom prst="rect">
            <a:avLst/>
          </a:prstGeom>
        </p:spPr>
      </p:pic>
      <p:pic>
        <p:nvPicPr>
          <p:cNvPr id="9" name="图片 8">
            <a:extLst>
              <a:ext uri="{FF2B5EF4-FFF2-40B4-BE49-F238E27FC236}">
                <a16:creationId xmlns:a16="http://schemas.microsoft.com/office/drawing/2014/main" xmlns="" id="{A2B45BB2-40E6-4D5B-984C-AD74BB44DE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83176" y="6141409"/>
            <a:ext cx="286795" cy="716591"/>
          </a:xfrm>
          <a:prstGeom prst="rect">
            <a:avLst/>
          </a:prstGeom>
        </p:spPr>
      </p:pic>
    </p:spTree>
    <p:extLst>
      <p:ext uri="{BB962C8B-B14F-4D97-AF65-F5344CB8AC3E}">
        <p14:creationId xmlns:p14="http://schemas.microsoft.com/office/powerpoint/2010/main" val="10794426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52419D3-6FBA-2374-1599-2598F1E8DFCF}"/>
              </a:ext>
            </a:extLst>
          </p:cNvPr>
          <p:cNvSpPr>
            <a:spLocks noGrp="1"/>
          </p:cNvSpPr>
          <p:nvPr>
            <p:ph type="title"/>
          </p:nvPr>
        </p:nvSpPr>
        <p:spPr>
          <a:xfrm>
            <a:off x="1309980" y="226371"/>
            <a:ext cx="10515600" cy="1325563"/>
          </a:xfrm>
        </p:spPr>
        <p:txBody>
          <a:bodyPr/>
          <a:lstStyle/>
          <a:p>
            <a:r>
              <a:rPr lang="zh-CN" altLang="en-US" sz="4000" b="1" dirty="0">
                <a:latin typeface="微软雅黑" panose="020B0503020204020204" pitchFamily="34" charset="-122"/>
                <a:ea typeface="微软雅黑" panose="020B0503020204020204" pitchFamily="34" charset="-122"/>
              </a:rPr>
              <a:t>致谢</a:t>
            </a:r>
          </a:p>
        </p:txBody>
      </p:sp>
      <p:sp>
        <p:nvSpPr>
          <p:cNvPr id="4" name="文本框 3">
            <a:extLst>
              <a:ext uri="{FF2B5EF4-FFF2-40B4-BE49-F238E27FC236}">
                <a16:creationId xmlns:a16="http://schemas.microsoft.com/office/drawing/2014/main" xmlns="" id="{BC972BE5-661E-7907-7DCF-108A284746F4}"/>
              </a:ext>
            </a:extLst>
          </p:cNvPr>
          <p:cNvSpPr txBox="1"/>
          <p:nvPr/>
        </p:nvSpPr>
        <p:spPr>
          <a:xfrm>
            <a:off x="1253834" y="1876928"/>
            <a:ext cx="7725192" cy="523220"/>
          </a:xfrm>
          <a:prstGeom prst="rect">
            <a:avLst/>
          </a:prstGeom>
          <a:noFill/>
        </p:spPr>
        <p:txBody>
          <a:bodyPr wrap="none" rtlCol="0">
            <a:spAutoFit/>
          </a:bodyPr>
          <a:lstStyle/>
          <a:p>
            <a:r>
              <a:rPr lang="zh-CN" altLang="en-US" sz="2800" dirty="0"/>
              <a:t>首先，感谢我的导师，燕楠研究员和王岚研究员</a:t>
            </a:r>
          </a:p>
        </p:txBody>
      </p:sp>
      <p:sp>
        <p:nvSpPr>
          <p:cNvPr id="5" name="文本框 4">
            <a:extLst>
              <a:ext uri="{FF2B5EF4-FFF2-40B4-BE49-F238E27FC236}">
                <a16:creationId xmlns:a16="http://schemas.microsoft.com/office/drawing/2014/main" xmlns="" id="{32A975B4-D454-AE99-EDBB-8F4D6759E6E8}"/>
              </a:ext>
            </a:extLst>
          </p:cNvPr>
          <p:cNvSpPr txBox="1"/>
          <p:nvPr/>
        </p:nvSpPr>
        <p:spPr>
          <a:xfrm>
            <a:off x="1309980" y="2943724"/>
            <a:ext cx="10388741" cy="523220"/>
          </a:xfrm>
          <a:prstGeom prst="rect">
            <a:avLst/>
          </a:prstGeom>
          <a:noFill/>
        </p:spPr>
        <p:txBody>
          <a:bodyPr wrap="none" rtlCol="0">
            <a:spAutoFit/>
          </a:bodyPr>
          <a:lstStyle/>
          <a:p>
            <a:r>
              <a:rPr lang="zh-CN" altLang="en-US" sz="2800" dirty="0"/>
              <a:t>同时感谢指导和支持我完成论文的谢旭荣博士和实验室的小伙伴</a:t>
            </a:r>
          </a:p>
        </p:txBody>
      </p:sp>
      <p:sp>
        <p:nvSpPr>
          <p:cNvPr id="6" name="文本框 5">
            <a:extLst>
              <a:ext uri="{FF2B5EF4-FFF2-40B4-BE49-F238E27FC236}">
                <a16:creationId xmlns:a16="http://schemas.microsoft.com/office/drawing/2014/main" xmlns="" id="{FA82D6B7-09C9-FB4D-0248-AE35CF8C6290}"/>
              </a:ext>
            </a:extLst>
          </p:cNvPr>
          <p:cNvSpPr txBox="1"/>
          <p:nvPr/>
        </p:nvSpPr>
        <p:spPr>
          <a:xfrm>
            <a:off x="1398212" y="4235107"/>
            <a:ext cx="8084264" cy="523220"/>
          </a:xfrm>
          <a:prstGeom prst="rect">
            <a:avLst/>
          </a:prstGeom>
          <a:noFill/>
        </p:spPr>
        <p:txBody>
          <a:bodyPr wrap="none" rtlCol="0">
            <a:spAutoFit/>
          </a:bodyPr>
          <a:lstStyle/>
          <a:p>
            <a:r>
              <a:rPr lang="zh-CN" altLang="en-US" sz="2800" dirty="0"/>
              <a:t>最后，感谢评阅论文和参加答辩的各位专家和老师</a:t>
            </a:r>
          </a:p>
        </p:txBody>
      </p:sp>
      <p:pic>
        <p:nvPicPr>
          <p:cNvPr id="7" name="图片 6">
            <a:extLst>
              <a:ext uri="{FF2B5EF4-FFF2-40B4-BE49-F238E27FC236}">
                <a16:creationId xmlns:a16="http://schemas.microsoft.com/office/drawing/2014/main" xmlns="" id="{C44DB7F4-A60A-4944-9796-B8D9F6C8811D}"/>
              </a:ext>
            </a:extLst>
          </p:cNvPr>
          <p:cNvPicPr>
            <a:picLocks noChangeAspect="1"/>
          </p:cNvPicPr>
          <p:nvPr/>
        </p:nvPicPr>
        <p:blipFill>
          <a:blip r:embed="rId3"/>
          <a:stretch>
            <a:fillRect/>
          </a:stretch>
        </p:blipFill>
        <p:spPr>
          <a:xfrm>
            <a:off x="0" y="930467"/>
            <a:ext cx="11181033" cy="48772"/>
          </a:xfrm>
          <a:prstGeom prst="rect">
            <a:avLst/>
          </a:prstGeom>
        </p:spPr>
      </p:pic>
      <p:pic>
        <p:nvPicPr>
          <p:cNvPr id="8" name="图片 7">
            <a:extLst>
              <a:ext uri="{FF2B5EF4-FFF2-40B4-BE49-F238E27FC236}">
                <a16:creationId xmlns:a16="http://schemas.microsoft.com/office/drawing/2014/main" xmlns="" id="{6A2A5D48-3E4A-4D3E-B89E-C70A59828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68414" y="6379535"/>
            <a:ext cx="409409" cy="478465"/>
          </a:xfrm>
          <a:prstGeom prst="rect">
            <a:avLst/>
          </a:prstGeom>
        </p:spPr>
      </p:pic>
    </p:spTree>
    <p:extLst>
      <p:ext uri="{BB962C8B-B14F-4D97-AF65-F5344CB8AC3E}">
        <p14:creationId xmlns:p14="http://schemas.microsoft.com/office/powerpoint/2010/main" val="32588009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7678" y="196802"/>
            <a:ext cx="10515600" cy="1325563"/>
          </a:xfrm>
        </p:spPr>
        <p:txBody>
          <a:bodyPr/>
          <a:lstStyle/>
          <a:p>
            <a:pPr algn="l"/>
            <a:r>
              <a:rPr lang="zh-CN" altLang="en-US" dirty="0"/>
              <a:t>引用</a:t>
            </a:r>
          </a:p>
        </p:txBody>
      </p:sp>
      <p:sp>
        <p:nvSpPr>
          <p:cNvPr id="3" name="内容占位符 2"/>
          <p:cNvSpPr>
            <a:spLocks noGrp="1"/>
          </p:cNvSpPr>
          <p:nvPr>
            <p:ph idx="1"/>
          </p:nvPr>
        </p:nvSpPr>
        <p:spPr/>
        <p:txBody>
          <a:bodyPr>
            <a:normAutofit/>
          </a:bodyPr>
          <a:lstStyle/>
          <a:p>
            <a:pPr marL="0" indent="0">
              <a:buNone/>
            </a:pPr>
            <a:endParaRPr lang="en-US" altLang="zh-CN" sz="1800" dirty="0"/>
          </a:p>
          <a:p>
            <a:r>
              <a:rPr lang="en-US" altLang="zh-CN" sz="1800" dirty="0">
                <a:hlinkClick r:id="rId3"/>
              </a:rPr>
              <a:t>https://blog.csdn.net/zhyongquan/article/details/88920575</a:t>
            </a:r>
            <a:endParaRPr lang="en-US" altLang="zh-CN" sz="1800" dirty="0"/>
          </a:p>
          <a:p>
            <a:r>
              <a:rPr lang="en-US" altLang="zh-CN" sz="1800" dirty="0">
                <a:hlinkClick r:id="rId4"/>
              </a:rPr>
              <a:t>https://www.52nlp.cn/lda-math-lda-%e6%96%87%e6%9c%ac%e5%bb%ba%e6%a8%a1/lda-dice</a:t>
            </a:r>
            <a:endParaRPr lang="en-US" altLang="zh-CN" sz="1800" dirty="0"/>
          </a:p>
          <a:p>
            <a:r>
              <a:rPr lang="en-US" altLang="zh-CN" sz="1800" dirty="0">
                <a:hlinkClick r:id="rId5"/>
              </a:rPr>
              <a:t>https://www.sohu.com/a/378178430_118536</a:t>
            </a:r>
            <a:endParaRPr lang="en-US" altLang="zh-CN" sz="1800" dirty="0"/>
          </a:p>
          <a:p>
            <a:r>
              <a:rPr lang="en-US" altLang="zh-CN" sz="1800" dirty="0">
                <a:hlinkClick r:id="rId6"/>
              </a:rPr>
              <a:t>https://docs.google.com/presentation/d/1f-DIrIvh44-jmTIKdKcue0Hx2RqQSw52t4k8HEdn5-c/edit#slide=id.g88ced8307d_2_9</a:t>
            </a:r>
            <a:endParaRPr lang="en-US" altLang="zh-CN" sz="1800" dirty="0"/>
          </a:p>
          <a:p>
            <a:r>
              <a:rPr lang="en-US" altLang="zh-CN" sz="1800" dirty="0">
                <a:hlinkClick r:id="rId7"/>
              </a:rPr>
              <a:t>https://www.analyticsvidhya.com/blog/2020/01/how-to-perform-automatic-music-generation/</a:t>
            </a:r>
            <a:endParaRPr lang="en-US" altLang="zh-CN" sz="1800" dirty="0"/>
          </a:p>
          <a:p>
            <a:r>
              <a:rPr lang="en-US" altLang="zh-CN" sz="1800" dirty="0">
                <a:hlinkClick r:id="rId8"/>
              </a:rPr>
              <a:t>https://www.facultyfocus.com/articles/online-education/online-student-engagement/21-ways-to-structure-an-online-discussion-part-two/</a:t>
            </a:r>
            <a:endParaRPr lang="en-US" altLang="zh-CN" sz="1800" dirty="0"/>
          </a:p>
          <a:p>
            <a:r>
              <a:rPr lang="en-US" altLang="zh-CN" sz="1800" dirty="0"/>
              <a:t>https://ns-strategy.cdn.bcebos.com/ns-strategy/upload/fc_big_pic/part-00795-1190.jpg</a:t>
            </a:r>
          </a:p>
          <a:p>
            <a:endParaRPr lang="en-US" altLang="zh-CN" sz="1800" dirty="0"/>
          </a:p>
          <a:p>
            <a:endParaRPr lang="zh-CN" altLang="en-US" sz="1800" dirty="0"/>
          </a:p>
        </p:txBody>
      </p:sp>
      <p:pic>
        <p:nvPicPr>
          <p:cNvPr id="4" name="图片 3">
            <a:extLst>
              <a:ext uri="{FF2B5EF4-FFF2-40B4-BE49-F238E27FC236}">
                <a16:creationId xmlns:a16="http://schemas.microsoft.com/office/drawing/2014/main" xmlns="" id="{B0F375B0-6E5E-4CF1-A014-15D8C50E2E7F}"/>
              </a:ext>
            </a:extLst>
          </p:cNvPr>
          <p:cNvPicPr>
            <a:picLocks noChangeAspect="1"/>
          </p:cNvPicPr>
          <p:nvPr/>
        </p:nvPicPr>
        <p:blipFill>
          <a:blip r:embed="rId9"/>
          <a:stretch>
            <a:fillRect/>
          </a:stretch>
        </p:blipFill>
        <p:spPr>
          <a:xfrm>
            <a:off x="0" y="930467"/>
            <a:ext cx="11181033" cy="48772"/>
          </a:xfrm>
          <a:prstGeom prst="rect">
            <a:avLst/>
          </a:prstGeom>
        </p:spPr>
      </p:pic>
    </p:spTree>
    <p:extLst>
      <p:ext uri="{BB962C8B-B14F-4D97-AF65-F5344CB8AC3E}">
        <p14:creationId xmlns:p14="http://schemas.microsoft.com/office/powerpoint/2010/main" val="3110278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96136E97-ED0E-4ED2-91D7-2C468B732B09}"/>
              </a:ext>
            </a:extLst>
          </p:cNvPr>
          <p:cNvSpPr txBox="1">
            <a:spLocks/>
          </p:cNvSpPr>
          <p:nvPr/>
        </p:nvSpPr>
        <p:spPr>
          <a:xfrm>
            <a:off x="1381918" y="-14350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研究背景</a:t>
            </a:r>
          </a:p>
        </p:txBody>
      </p:sp>
      <p:pic>
        <p:nvPicPr>
          <p:cNvPr id="1026" name="Picture 2" descr="音乐教学 的图像结果">
            <a:extLst>
              <a:ext uri="{FF2B5EF4-FFF2-40B4-BE49-F238E27FC236}">
                <a16:creationId xmlns:a16="http://schemas.microsoft.com/office/drawing/2014/main" xmlns="" id="{CA5CC341-0C81-4E88-8DBE-21C790769148}"/>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373" y="3858648"/>
            <a:ext cx="3279600" cy="202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音乐康复 的图像结果">
            <a:extLst>
              <a:ext uri="{FF2B5EF4-FFF2-40B4-BE49-F238E27FC236}">
                <a16:creationId xmlns:a16="http://schemas.microsoft.com/office/drawing/2014/main" xmlns="" id="{1D7A639E-B62A-4288-A85E-DF2DE08A460F}"/>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331" y="3919226"/>
            <a:ext cx="3279600" cy="20232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xmlns="" id="{E5D54A3E-2933-4FB6-A594-E3B6E9EDD1B4}"/>
              </a:ext>
            </a:extLst>
          </p:cNvPr>
          <p:cNvSpPr txBox="1"/>
          <p:nvPr/>
        </p:nvSpPr>
        <p:spPr>
          <a:xfrm>
            <a:off x="1381918" y="5944603"/>
            <a:ext cx="1832553" cy="584775"/>
          </a:xfrm>
          <a:prstGeom prst="rect">
            <a:avLst/>
          </a:prstGeom>
          <a:noFill/>
        </p:spPr>
        <p:txBody>
          <a:bodyPr wrap="none" rtlCol="0">
            <a:spAutoFit/>
          </a:bodyPr>
          <a:lstStyle/>
          <a:p>
            <a:r>
              <a:rPr lang="zh-CN" altLang="en-US" sz="3200" b="1" dirty="0"/>
              <a:t>音乐治疗</a:t>
            </a:r>
          </a:p>
        </p:txBody>
      </p:sp>
      <p:sp>
        <p:nvSpPr>
          <p:cNvPr id="8" name="文本框 7">
            <a:extLst>
              <a:ext uri="{FF2B5EF4-FFF2-40B4-BE49-F238E27FC236}">
                <a16:creationId xmlns:a16="http://schemas.microsoft.com/office/drawing/2014/main" xmlns="" id="{FE2D7FF9-3ABF-44E0-BA7C-4EA7D1B11BE6}"/>
              </a:ext>
            </a:extLst>
          </p:cNvPr>
          <p:cNvSpPr txBox="1"/>
          <p:nvPr/>
        </p:nvSpPr>
        <p:spPr>
          <a:xfrm>
            <a:off x="4978722" y="5944603"/>
            <a:ext cx="1832553" cy="584775"/>
          </a:xfrm>
          <a:prstGeom prst="rect">
            <a:avLst/>
          </a:prstGeom>
          <a:noFill/>
        </p:spPr>
        <p:txBody>
          <a:bodyPr wrap="none" rtlCol="0">
            <a:spAutoFit/>
          </a:bodyPr>
          <a:lstStyle/>
          <a:p>
            <a:r>
              <a:rPr lang="zh-CN" altLang="en-US" sz="3200" b="1" dirty="0"/>
              <a:t>音乐教育</a:t>
            </a:r>
          </a:p>
        </p:txBody>
      </p:sp>
      <p:pic>
        <p:nvPicPr>
          <p:cNvPr id="2" name="Picture 2">
            <a:extLst>
              <a:ext uri="{FF2B5EF4-FFF2-40B4-BE49-F238E27FC236}">
                <a16:creationId xmlns:a16="http://schemas.microsoft.com/office/drawing/2014/main" xmlns="" id="{CE35E012-DA00-5E8C-74B5-76FB6D750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31" y="1270010"/>
            <a:ext cx="3279600" cy="2024656"/>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xmlns="" id="{F580D3C7-C71A-8879-8E83-428E4559F3D1}"/>
              </a:ext>
            </a:extLst>
          </p:cNvPr>
          <p:cNvSpPr txBox="1"/>
          <p:nvPr/>
        </p:nvSpPr>
        <p:spPr>
          <a:xfrm>
            <a:off x="1196913" y="3283080"/>
            <a:ext cx="2244525" cy="584775"/>
          </a:xfrm>
          <a:prstGeom prst="rect">
            <a:avLst/>
          </a:prstGeom>
          <a:noFill/>
        </p:spPr>
        <p:txBody>
          <a:bodyPr wrap="none" rtlCol="0">
            <a:spAutoFit/>
          </a:bodyPr>
          <a:lstStyle/>
          <a:p>
            <a:r>
              <a:rPr lang="zh-CN" altLang="en-US" sz="3200" b="1" dirty="0"/>
              <a:t>音乐自媒体</a:t>
            </a:r>
          </a:p>
        </p:txBody>
      </p:sp>
      <p:pic>
        <p:nvPicPr>
          <p:cNvPr id="3" name="Picture 4">
            <a:extLst>
              <a:ext uri="{FF2B5EF4-FFF2-40B4-BE49-F238E27FC236}">
                <a16:creationId xmlns:a16="http://schemas.microsoft.com/office/drawing/2014/main" xmlns="" id="{4B70A5C3-9DB3-80B1-AFBA-B5FE4A58B327}"/>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9373" y="1270009"/>
            <a:ext cx="3279600" cy="2004056"/>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xmlns="" id="{BE605CA9-F5C5-8780-F0DD-F06C32056CF3}"/>
              </a:ext>
            </a:extLst>
          </p:cNvPr>
          <p:cNvSpPr txBox="1"/>
          <p:nvPr/>
        </p:nvSpPr>
        <p:spPr>
          <a:xfrm>
            <a:off x="5030302" y="3254728"/>
            <a:ext cx="1832553" cy="584775"/>
          </a:xfrm>
          <a:prstGeom prst="rect">
            <a:avLst/>
          </a:prstGeom>
          <a:noFill/>
        </p:spPr>
        <p:txBody>
          <a:bodyPr wrap="none" rtlCol="0">
            <a:spAutoFit/>
          </a:bodyPr>
          <a:lstStyle/>
          <a:p>
            <a:r>
              <a:rPr lang="zh-CN" altLang="en-US" sz="3200" b="1" dirty="0"/>
              <a:t>音乐创作</a:t>
            </a:r>
          </a:p>
        </p:txBody>
      </p:sp>
      <p:pic>
        <p:nvPicPr>
          <p:cNvPr id="11" name="图片 10">
            <a:extLst>
              <a:ext uri="{FF2B5EF4-FFF2-40B4-BE49-F238E27FC236}">
                <a16:creationId xmlns:a16="http://schemas.microsoft.com/office/drawing/2014/main" xmlns="" id="{9D797845-9E4B-49EC-933F-8CF5A25EA3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18919" y="6190381"/>
            <a:ext cx="180931" cy="563473"/>
          </a:xfrm>
          <a:prstGeom prst="rect">
            <a:avLst/>
          </a:prstGeom>
        </p:spPr>
      </p:pic>
      <p:pic>
        <p:nvPicPr>
          <p:cNvPr id="12" name="图片 11">
            <a:extLst>
              <a:ext uri="{FF2B5EF4-FFF2-40B4-BE49-F238E27FC236}">
                <a16:creationId xmlns:a16="http://schemas.microsoft.com/office/drawing/2014/main" xmlns="" id="{0690AB01-BC7B-4BEA-9EAE-5FE95B04DE60}"/>
              </a:ext>
            </a:extLst>
          </p:cNvPr>
          <p:cNvPicPr>
            <a:picLocks noChangeAspect="1"/>
          </p:cNvPicPr>
          <p:nvPr/>
        </p:nvPicPr>
        <p:blipFill>
          <a:blip r:embed="rId8"/>
          <a:stretch>
            <a:fillRect/>
          </a:stretch>
        </p:blipFill>
        <p:spPr>
          <a:xfrm>
            <a:off x="0" y="930467"/>
            <a:ext cx="11181033" cy="48772"/>
          </a:xfrm>
          <a:prstGeom prst="rect">
            <a:avLst/>
          </a:prstGeom>
        </p:spPr>
      </p:pic>
      <p:pic>
        <p:nvPicPr>
          <p:cNvPr id="6" name="图片 5">
            <a:extLst>
              <a:ext uri="{FF2B5EF4-FFF2-40B4-BE49-F238E27FC236}">
                <a16:creationId xmlns:a16="http://schemas.microsoft.com/office/drawing/2014/main" xmlns="" id="{4121713F-F815-4EEB-9126-07EBCA02F714}"/>
              </a:ext>
            </a:extLst>
          </p:cNvPr>
          <p:cNvPicPr>
            <a:picLocks noChangeAspect="1"/>
          </p:cNvPicPr>
          <p:nvPr/>
        </p:nvPicPr>
        <p:blipFill>
          <a:blip r:embed="rId9"/>
          <a:stretch>
            <a:fillRect/>
          </a:stretch>
        </p:blipFill>
        <p:spPr>
          <a:xfrm>
            <a:off x="7856607" y="1719244"/>
            <a:ext cx="4193624" cy="3751387"/>
          </a:xfrm>
          <a:prstGeom prst="rect">
            <a:avLst/>
          </a:prstGeom>
        </p:spPr>
      </p:pic>
    </p:spTree>
    <p:extLst>
      <p:ext uri="{BB962C8B-B14F-4D97-AF65-F5344CB8AC3E}">
        <p14:creationId xmlns:p14="http://schemas.microsoft.com/office/powerpoint/2010/main" val="17048497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53117" y="1753228"/>
            <a:ext cx="9144000" cy="2387600"/>
          </a:xfrm>
        </p:spPr>
        <p:txBody>
          <a:bodyPr/>
          <a:lstStyle/>
          <a:p>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谢谢各位聆听</a:t>
            </a:r>
            <a:r>
              <a:rPr lang="en-US" altLang="zh-CN" dirty="0">
                <a:latin typeface="微软雅黑" panose="020B0503020204020204" pitchFamily="34" charset="-122"/>
                <a:ea typeface="微软雅黑" panose="020B0503020204020204" pitchFamily="34" charset="-122"/>
              </a:rPr>
              <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感谢各位老师批评指正！</a:t>
            </a:r>
          </a:p>
        </p:txBody>
      </p:sp>
    </p:spTree>
    <p:extLst>
      <p:ext uri="{BB962C8B-B14F-4D97-AF65-F5344CB8AC3E}">
        <p14:creationId xmlns:p14="http://schemas.microsoft.com/office/powerpoint/2010/main" val="37775555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0589" y="207788"/>
            <a:ext cx="8229600" cy="1143000"/>
          </a:xfrm>
        </p:spPr>
        <p:txBody>
          <a:bodyPr/>
          <a:lstStyle/>
          <a:p>
            <a:pPr algn="l"/>
            <a:r>
              <a:rPr lang="zh-CN" altLang="en-US" dirty="0"/>
              <a:t>当前存在的问题</a:t>
            </a:r>
          </a:p>
        </p:txBody>
      </p:sp>
      <p:pic>
        <p:nvPicPr>
          <p:cNvPr id="1026" name="Picture 2" descr="C:\Users\Administrator\Desktop\6760412b740e44ddb26fc70c5a2758e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8880" y="2540145"/>
            <a:ext cx="2592288" cy="1595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n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2419" y="3891198"/>
            <a:ext cx="3257878" cy="1276973"/>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2279577" y="2954431"/>
            <a:ext cx="1963303" cy="834530"/>
          </a:xfrm>
          <a:prstGeom prst="roundRect">
            <a:avLst/>
          </a:prstGeom>
          <a:solidFill>
            <a:srgbClr val="04CA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Reward</a:t>
            </a:r>
            <a:endParaRPr lang="zh-CN" altLang="en-US" sz="4000" dirty="0"/>
          </a:p>
        </p:txBody>
      </p:sp>
      <p:sp>
        <p:nvSpPr>
          <p:cNvPr id="23" name="圆角矩形 22"/>
          <p:cNvSpPr/>
          <p:nvPr/>
        </p:nvSpPr>
        <p:spPr>
          <a:xfrm>
            <a:off x="5490747" y="1614854"/>
            <a:ext cx="3015631" cy="1726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5502419" y="3719040"/>
            <a:ext cx="3015631" cy="17267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4223" y="1806310"/>
            <a:ext cx="2132976" cy="134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61980" y="3002868"/>
            <a:ext cx="529312" cy="923330"/>
          </a:xfrm>
          <a:prstGeom prst="rect">
            <a:avLst/>
          </a:prstGeom>
          <a:noFill/>
        </p:spPr>
        <p:txBody>
          <a:bodyPr wrap="none" lIns="91440" tIns="45720" rIns="91440" bIns="45720">
            <a:spAutoFit/>
          </a:bodyPr>
          <a:lstStyle/>
          <a:p>
            <a:pPr algn="ctr"/>
            <a:r>
              <a:rPr lang="en-US" altLang="zh-CN" sz="5400" b="1" dirty="0">
                <a:ln w="18415" cmpd="sng">
                  <a:solidFill>
                    <a:srgbClr val="FFFFFF"/>
                  </a:solidFill>
                  <a:prstDash val="solid"/>
                </a:ln>
                <a:effectLst>
                  <a:outerShdw blurRad="63500" dir="3600000" algn="tl" rotWithShape="0">
                    <a:srgbClr val="000000">
                      <a:alpha val="70000"/>
                    </a:srgbClr>
                  </a:outerShdw>
                </a:effectLst>
              </a:rPr>
              <a:t>+</a:t>
            </a:r>
            <a:endParaRPr lang="zh-CN" altLang="en-US" sz="5400" b="1" dirty="0">
              <a:ln w="18415" cmpd="sng">
                <a:solidFill>
                  <a:srgbClr val="FFFFFF"/>
                </a:solidFill>
                <a:prstDash val="solid"/>
              </a:ln>
              <a:effectLst>
                <a:outerShdw blurRad="63500" dir="3600000" algn="tl" rotWithShape="0">
                  <a:srgbClr val="000000">
                    <a:alpha val="70000"/>
                  </a:srgbClr>
                </a:outerShdw>
              </a:effectLst>
            </a:endParaRPr>
          </a:p>
        </p:txBody>
      </p:sp>
      <p:pic>
        <p:nvPicPr>
          <p:cNvPr id="4102" name="Picture 6" descr="https://img2.baidu.com/it/u=2390121917,3583390364&amp;fm=26&amp;fmt=aut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533895">
            <a:off x="15022414" y="3071954"/>
            <a:ext cx="1426260" cy="192545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img2.baidu.com/it/u=877207075,104029852&amp;fm=26&amp;fmt=aut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7327" y="3913831"/>
            <a:ext cx="1907702" cy="283866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705692" y="3361369"/>
            <a:ext cx="972616" cy="3619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12079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0762" y="224448"/>
            <a:ext cx="10515600" cy="1325563"/>
          </a:xfrm>
        </p:spPr>
        <p:txBody>
          <a:bodyPr/>
          <a:lstStyle/>
          <a:p>
            <a:pPr algn="l"/>
            <a:r>
              <a:rPr lang="zh-CN" altLang="en-US" dirty="0"/>
              <a:t>研究现状</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4876" y="1274921"/>
            <a:ext cx="1438419" cy="1046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组合 4"/>
          <p:cNvGrpSpPr/>
          <p:nvPr/>
        </p:nvGrpSpPr>
        <p:grpSpPr>
          <a:xfrm>
            <a:off x="1280160" y="2651760"/>
            <a:ext cx="9226047" cy="2395383"/>
            <a:chOff x="-680319" y="1866888"/>
            <a:chExt cx="10955904" cy="2526729"/>
          </a:xfrm>
        </p:grpSpPr>
        <p:sp>
          <p:nvSpPr>
            <p:cNvPr id="6" name="空心弧 5"/>
            <p:cNvSpPr/>
            <p:nvPr/>
          </p:nvSpPr>
          <p:spPr>
            <a:xfrm rot="10800000">
              <a:off x="5364088" y="1866888"/>
              <a:ext cx="2426208" cy="2426208"/>
            </a:xfrm>
            <a:prstGeom prst="blockArc">
              <a:avLst/>
            </a:prstGeom>
            <a:gradFill flip="none" rotWithShape="1">
              <a:gsLst>
                <a:gs pos="100000">
                  <a:schemeClr val="bg1">
                    <a:lumMod val="65000"/>
                  </a:schemeClr>
                </a:gs>
                <a:gs pos="65000">
                  <a:schemeClr val="tx1">
                    <a:lumMod val="50000"/>
                    <a:lumOff val="50000"/>
                  </a:schemeClr>
                </a:gs>
                <a:gs pos="0">
                  <a:srgbClr val="3A3A3A"/>
                </a:gs>
              </a:gsLst>
              <a:path path="circle">
                <a:fillToRect l="100000" b="100000"/>
              </a:path>
              <a:tileRect t="-100000" r="-10000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 name="组合 6"/>
            <p:cNvGrpSpPr/>
            <p:nvPr/>
          </p:nvGrpSpPr>
          <p:grpSpPr>
            <a:xfrm flipV="1">
              <a:off x="-680319" y="2261817"/>
              <a:ext cx="1856928" cy="1077701"/>
              <a:chOff x="837732" y="1756273"/>
              <a:chExt cx="4394668" cy="1710028"/>
            </a:xfrm>
          </p:grpSpPr>
          <p:sp>
            <p:nvSpPr>
              <p:cNvPr id="47" name="椭圆 46"/>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48" name="矩形 47"/>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8" name="空心弧 7"/>
            <p:cNvSpPr/>
            <p:nvPr/>
          </p:nvSpPr>
          <p:spPr>
            <a:xfrm rot="10800000">
              <a:off x="1725823" y="1866888"/>
              <a:ext cx="2426208" cy="2426208"/>
            </a:xfrm>
            <a:prstGeom prst="blockArc">
              <a:avLst/>
            </a:prstGeom>
            <a:gradFill flip="none" rotWithShape="1">
              <a:gsLst>
                <a:gs pos="100000">
                  <a:schemeClr val="accent2">
                    <a:lumMod val="40000"/>
                    <a:lumOff val="60000"/>
                  </a:schemeClr>
                </a:gs>
                <a:gs pos="82000">
                  <a:schemeClr val="accent2">
                    <a:lumMod val="60000"/>
                    <a:lumOff val="40000"/>
                  </a:schemeClr>
                </a:gs>
                <a:gs pos="0">
                  <a:srgbClr val="DC6C7C"/>
                </a:gs>
              </a:gsLst>
              <a:path path="circle">
                <a:fillToRect l="100000" b="100000"/>
              </a:path>
              <a:tileRect t="-100000" r="-10000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9" name="组合 8"/>
            <p:cNvGrpSpPr/>
            <p:nvPr/>
          </p:nvGrpSpPr>
          <p:grpSpPr>
            <a:xfrm flipV="1">
              <a:off x="1118001" y="2261817"/>
              <a:ext cx="1856928" cy="1077701"/>
              <a:chOff x="837732" y="1756273"/>
              <a:chExt cx="4394668" cy="1710028"/>
            </a:xfrm>
          </p:grpSpPr>
          <p:sp>
            <p:nvSpPr>
              <p:cNvPr id="45" name="椭圆 44"/>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46" name="矩形 45"/>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0" name="空心弧 9"/>
            <p:cNvSpPr/>
            <p:nvPr/>
          </p:nvSpPr>
          <p:spPr>
            <a:xfrm>
              <a:off x="-95103" y="1870725"/>
              <a:ext cx="2426208" cy="2426208"/>
            </a:xfrm>
            <a:prstGeom prst="blockArc">
              <a:avLst/>
            </a:prstGeom>
            <a:gradFill flip="none" rotWithShape="1">
              <a:gsLst>
                <a:gs pos="0">
                  <a:schemeClr val="accent4">
                    <a:lumMod val="20000"/>
                    <a:lumOff val="80000"/>
                  </a:schemeClr>
                </a:gs>
                <a:gs pos="28000">
                  <a:srgbClr val="FFC000"/>
                </a:gs>
                <a:gs pos="100000">
                  <a:srgbClr val="F1AF59"/>
                </a:gs>
              </a:gsLst>
              <a:path path="circle">
                <a:fillToRect l="100000" b="100000"/>
              </a:path>
              <a:tileRect t="-100000" r="-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flipV="1">
              <a:off x="2940705" y="2261817"/>
              <a:ext cx="1856928" cy="1077701"/>
              <a:chOff x="837732" y="1756273"/>
              <a:chExt cx="4394668" cy="1710028"/>
            </a:xfrm>
          </p:grpSpPr>
          <p:sp>
            <p:nvSpPr>
              <p:cNvPr id="43" name="椭圆 42"/>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44" name="矩形 43"/>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2" name="组合 11"/>
            <p:cNvGrpSpPr/>
            <p:nvPr/>
          </p:nvGrpSpPr>
          <p:grpSpPr>
            <a:xfrm flipV="1">
              <a:off x="4739025" y="2261817"/>
              <a:ext cx="1856928" cy="1077701"/>
              <a:chOff x="837732" y="1756273"/>
              <a:chExt cx="4394668" cy="1710028"/>
            </a:xfrm>
          </p:grpSpPr>
          <p:sp>
            <p:nvSpPr>
              <p:cNvPr id="41" name="椭圆 40"/>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42" name="矩形 41"/>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3" name="组合 12"/>
            <p:cNvGrpSpPr/>
            <p:nvPr/>
          </p:nvGrpSpPr>
          <p:grpSpPr>
            <a:xfrm flipV="1">
              <a:off x="6620337" y="2261817"/>
              <a:ext cx="1856928" cy="1077701"/>
              <a:chOff x="837732" y="1756273"/>
              <a:chExt cx="4394668" cy="1710028"/>
            </a:xfrm>
          </p:grpSpPr>
          <p:sp>
            <p:nvSpPr>
              <p:cNvPr id="39" name="椭圆 38"/>
              <p:cNvSpPr/>
              <p:nvPr/>
            </p:nvSpPr>
            <p:spPr>
              <a:xfrm>
                <a:off x="837732" y="1756273"/>
                <a:ext cx="4394668" cy="1110830"/>
              </a:xfrm>
              <a:prstGeom prst="ellipse">
                <a:avLst/>
              </a:prstGeom>
              <a:gradFill flip="none" rotWithShape="1">
                <a:gsLst>
                  <a:gs pos="86000">
                    <a:schemeClr val="bg1">
                      <a:alpha val="0"/>
                    </a:schemeClr>
                  </a:gs>
                  <a:gs pos="15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40" name="矩形 39"/>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nvGrpSpPr>
            <p:cNvPr id="14" name="组合 13"/>
            <p:cNvGrpSpPr/>
            <p:nvPr/>
          </p:nvGrpSpPr>
          <p:grpSpPr>
            <a:xfrm flipV="1">
              <a:off x="8418657" y="2261817"/>
              <a:ext cx="1856928" cy="1077701"/>
              <a:chOff x="837732" y="1756273"/>
              <a:chExt cx="4394668" cy="1710028"/>
            </a:xfrm>
          </p:grpSpPr>
          <p:sp>
            <p:nvSpPr>
              <p:cNvPr id="37" name="椭圆 36"/>
              <p:cNvSpPr/>
              <p:nvPr/>
            </p:nvSpPr>
            <p:spPr>
              <a:xfrm>
                <a:off x="837732" y="1756273"/>
                <a:ext cx="4394668" cy="1110830"/>
              </a:xfrm>
              <a:prstGeom prst="ellipse">
                <a:avLst/>
              </a:prstGeom>
              <a:gradFill flip="none" rotWithShape="1">
                <a:gsLst>
                  <a:gs pos="86000">
                    <a:schemeClr val="bg1">
                      <a:alpha val="0"/>
                    </a:schemeClr>
                  </a:gs>
                  <a:gs pos="17000">
                    <a:schemeClr val="tx1">
                      <a:lumMod val="95000"/>
                      <a:lumOff val="5000"/>
                    </a:scheme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useBgFill="1">
            <p:nvSpPr>
              <p:cNvPr id="38" name="矩形 37"/>
              <p:cNvSpPr/>
              <p:nvPr/>
            </p:nvSpPr>
            <p:spPr>
              <a:xfrm>
                <a:off x="837732" y="2165054"/>
                <a:ext cx="4394668" cy="1301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sp>
          <p:nvSpPr>
            <p:cNvPr id="15" name="空心弧 14"/>
            <p:cNvSpPr/>
            <p:nvPr/>
          </p:nvSpPr>
          <p:spPr>
            <a:xfrm>
              <a:off x="3546146" y="1870725"/>
              <a:ext cx="2426208" cy="2426208"/>
            </a:xfrm>
            <a:prstGeom prst="blockArc">
              <a:avLst/>
            </a:prstGeom>
            <a:gradFill flip="none" rotWithShape="1">
              <a:gsLst>
                <a:gs pos="0">
                  <a:schemeClr val="accent1">
                    <a:lumMod val="40000"/>
                    <a:lumOff val="60000"/>
                  </a:schemeClr>
                </a:gs>
                <a:gs pos="28000">
                  <a:schemeClr val="accent1">
                    <a:lumMod val="60000"/>
                    <a:lumOff val="40000"/>
                  </a:schemeClr>
                </a:gs>
                <a:gs pos="100000">
                  <a:srgbClr val="56A8BD"/>
                </a:gs>
              </a:gsLst>
              <a:path path="circle">
                <a:fillToRect l="100000" b="100000"/>
              </a:path>
              <a:tileRect t="-100000" r="-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空心弧 15"/>
            <p:cNvSpPr/>
            <p:nvPr/>
          </p:nvSpPr>
          <p:spPr>
            <a:xfrm>
              <a:off x="7179362" y="1870725"/>
              <a:ext cx="2426208" cy="2426208"/>
            </a:xfrm>
            <a:prstGeom prst="blockArc">
              <a:avLst/>
            </a:prstGeom>
            <a:gradFill flip="none" rotWithShape="1">
              <a:gsLst>
                <a:gs pos="0">
                  <a:schemeClr val="tx2">
                    <a:lumMod val="40000"/>
                    <a:lumOff val="60000"/>
                  </a:schemeClr>
                </a:gs>
                <a:gs pos="23000">
                  <a:schemeClr val="tx2">
                    <a:lumMod val="60000"/>
                    <a:lumOff val="40000"/>
                  </a:schemeClr>
                </a:gs>
                <a:gs pos="100000">
                  <a:schemeClr val="tx2">
                    <a:lumMod val="75000"/>
                  </a:schemeClr>
                </a:gs>
              </a:gsLst>
              <a:path path="circle">
                <a:fillToRect l="100000" b="100000"/>
              </a:path>
              <a:tileRect t="-100000" r="-100000"/>
            </a:gra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文本框 27"/>
            <p:cNvSpPr txBox="1"/>
            <p:nvPr/>
          </p:nvSpPr>
          <p:spPr>
            <a:xfrm>
              <a:off x="770518" y="2519005"/>
              <a:ext cx="844259" cy="800818"/>
            </a:xfrm>
            <a:prstGeom prst="rect">
              <a:avLst/>
            </a:prstGeom>
            <a:noFill/>
          </p:spPr>
          <p:txBody>
            <a:bodyPr wrap="none" rtlCol="0">
              <a:spAutoFit/>
            </a:bodyPr>
            <a:lstStyle/>
            <a:p>
              <a:r>
                <a:rPr lang="en-US" altLang="zh-CN" sz="3600" b="1" dirty="0">
                  <a:solidFill>
                    <a:schemeClr val="tx1">
                      <a:lumMod val="65000"/>
                      <a:lumOff val="35000"/>
                    </a:schemeClr>
                  </a:solidFill>
                </a:rPr>
                <a:t>01</a:t>
              </a:r>
              <a:endParaRPr lang="zh-CN" altLang="en-US" sz="3600" b="1" dirty="0">
                <a:solidFill>
                  <a:schemeClr val="tx1">
                    <a:lumMod val="65000"/>
                    <a:lumOff val="35000"/>
                  </a:schemeClr>
                </a:solidFill>
              </a:endParaRPr>
            </a:p>
          </p:txBody>
        </p:sp>
        <p:sp>
          <p:nvSpPr>
            <p:cNvPr id="18" name="文本框 28"/>
            <p:cNvSpPr txBox="1"/>
            <p:nvPr/>
          </p:nvSpPr>
          <p:spPr>
            <a:xfrm>
              <a:off x="4185402" y="2519005"/>
              <a:ext cx="844259" cy="800818"/>
            </a:xfrm>
            <a:prstGeom prst="rect">
              <a:avLst/>
            </a:prstGeom>
            <a:noFill/>
          </p:spPr>
          <p:txBody>
            <a:bodyPr wrap="none" rtlCol="0">
              <a:spAutoFit/>
            </a:bodyPr>
            <a:lstStyle/>
            <a:p>
              <a:r>
                <a:rPr lang="en-US" altLang="zh-CN" sz="3600" b="1" dirty="0">
                  <a:solidFill>
                    <a:schemeClr val="tx1">
                      <a:lumMod val="65000"/>
                      <a:lumOff val="35000"/>
                    </a:schemeClr>
                  </a:solidFill>
                </a:rPr>
                <a:t>03</a:t>
              </a:r>
              <a:endParaRPr lang="zh-CN" altLang="en-US" sz="3600" b="1" dirty="0">
                <a:solidFill>
                  <a:schemeClr val="tx1">
                    <a:lumMod val="65000"/>
                    <a:lumOff val="35000"/>
                  </a:schemeClr>
                </a:solidFill>
              </a:endParaRPr>
            </a:p>
          </p:txBody>
        </p:sp>
        <p:sp>
          <p:nvSpPr>
            <p:cNvPr id="19" name="文本框 29"/>
            <p:cNvSpPr txBox="1"/>
            <p:nvPr/>
          </p:nvSpPr>
          <p:spPr>
            <a:xfrm>
              <a:off x="7910015" y="2519005"/>
              <a:ext cx="844259" cy="800818"/>
            </a:xfrm>
            <a:prstGeom prst="rect">
              <a:avLst/>
            </a:prstGeom>
            <a:noFill/>
          </p:spPr>
          <p:txBody>
            <a:bodyPr wrap="none" rtlCol="0">
              <a:spAutoFit/>
            </a:bodyPr>
            <a:lstStyle/>
            <a:p>
              <a:r>
                <a:rPr lang="en-US" altLang="zh-CN" sz="3600" b="1" dirty="0">
                  <a:solidFill>
                    <a:schemeClr val="tx1">
                      <a:lumMod val="65000"/>
                      <a:lumOff val="35000"/>
                    </a:schemeClr>
                  </a:solidFill>
                </a:rPr>
                <a:t>05</a:t>
              </a:r>
              <a:endParaRPr lang="zh-CN" altLang="en-US" sz="3600" b="1" dirty="0">
                <a:solidFill>
                  <a:schemeClr val="tx1">
                    <a:lumMod val="65000"/>
                    <a:lumOff val="35000"/>
                  </a:schemeClr>
                </a:solidFill>
              </a:endParaRPr>
            </a:p>
          </p:txBody>
        </p:sp>
        <p:sp>
          <p:nvSpPr>
            <p:cNvPr id="20" name="文本框 30"/>
            <p:cNvSpPr txBox="1"/>
            <p:nvPr/>
          </p:nvSpPr>
          <p:spPr>
            <a:xfrm>
              <a:off x="2415833" y="2944887"/>
              <a:ext cx="844259" cy="800818"/>
            </a:xfrm>
            <a:prstGeom prst="rect">
              <a:avLst/>
            </a:prstGeom>
            <a:noFill/>
          </p:spPr>
          <p:txBody>
            <a:bodyPr wrap="none" rtlCol="0">
              <a:spAutoFit/>
            </a:bodyPr>
            <a:lstStyle/>
            <a:p>
              <a:r>
                <a:rPr lang="en-US" altLang="zh-CN" sz="3600" b="1" dirty="0">
                  <a:solidFill>
                    <a:schemeClr val="tx1">
                      <a:lumMod val="65000"/>
                      <a:lumOff val="35000"/>
                    </a:schemeClr>
                  </a:solidFill>
                </a:rPr>
                <a:t>02</a:t>
              </a:r>
              <a:endParaRPr lang="zh-CN" altLang="en-US" sz="3600" b="1" dirty="0">
                <a:solidFill>
                  <a:schemeClr val="tx1">
                    <a:lumMod val="65000"/>
                    <a:lumOff val="35000"/>
                  </a:schemeClr>
                </a:solidFill>
              </a:endParaRPr>
            </a:p>
          </p:txBody>
        </p:sp>
        <p:sp>
          <p:nvSpPr>
            <p:cNvPr id="21" name="文本框 31"/>
            <p:cNvSpPr txBox="1"/>
            <p:nvPr/>
          </p:nvSpPr>
          <p:spPr>
            <a:xfrm>
              <a:off x="6048107" y="2944887"/>
              <a:ext cx="844259" cy="800818"/>
            </a:xfrm>
            <a:prstGeom prst="rect">
              <a:avLst/>
            </a:prstGeom>
            <a:noFill/>
          </p:spPr>
          <p:txBody>
            <a:bodyPr wrap="none" rtlCol="0">
              <a:spAutoFit/>
            </a:bodyPr>
            <a:lstStyle/>
            <a:p>
              <a:r>
                <a:rPr lang="en-US" altLang="zh-CN" sz="3600" b="1" dirty="0">
                  <a:solidFill>
                    <a:schemeClr val="tx1">
                      <a:lumMod val="65000"/>
                      <a:lumOff val="35000"/>
                    </a:schemeClr>
                  </a:solidFill>
                </a:rPr>
                <a:t>04</a:t>
              </a:r>
              <a:endParaRPr lang="zh-CN" altLang="en-US" sz="3600" b="1" dirty="0">
                <a:solidFill>
                  <a:schemeClr val="tx1">
                    <a:lumMod val="65000"/>
                    <a:lumOff val="35000"/>
                  </a:schemeClr>
                </a:solidFill>
              </a:endParaRPr>
            </a:p>
          </p:txBody>
        </p:sp>
        <p:grpSp>
          <p:nvGrpSpPr>
            <p:cNvPr id="22" name="组合 21"/>
            <p:cNvGrpSpPr/>
            <p:nvPr/>
          </p:nvGrpSpPr>
          <p:grpSpPr>
            <a:xfrm>
              <a:off x="4374672" y="3368235"/>
              <a:ext cx="761726" cy="448071"/>
              <a:chOff x="5687624" y="1413289"/>
              <a:chExt cx="761726" cy="448071"/>
            </a:xfrm>
          </p:grpSpPr>
          <p:sp>
            <p:nvSpPr>
              <p:cNvPr id="33" name="任意多边形 32"/>
              <p:cNvSpPr/>
              <p:nvPr/>
            </p:nvSpPr>
            <p:spPr>
              <a:xfrm rot="2700000">
                <a:off x="5812942" y="1413289"/>
                <a:ext cx="448071" cy="448071"/>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56A8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rot="2700000">
                <a:off x="6260835" y="1459625"/>
                <a:ext cx="188515" cy="188515"/>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rot="2700000">
                <a:off x="5687624" y="1660895"/>
                <a:ext cx="113810" cy="11381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2700000">
                <a:off x="5749093" y="1601982"/>
                <a:ext cx="60720" cy="60720"/>
              </a:xfrm>
              <a:custGeom>
                <a:avLst/>
                <a:gdLst>
                  <a:gd name="connsiteX0" fmla="*/ 704234 w 1072230"/>
                  <a:gd name="connsiteY0" fmla="*/ 548838 h 1072230"/>
                  <a:gd name="connsiteX1" fmla="*/ 693389 w 1072230"/>
                  <a:gd name="connsiteY1" fmla="*/ 602554 h 1072230"/>
                  <a:gd name="connsiteX2" fmla="*/ 602554 w 1072230"/>
                  <a:gd name="connsiteY2" fmla="*/ 693389 h 1072230"/>
                  <a:gd name="connsiteX3" fmla="*/ 568998 w 1072230"/>
                  <a:gd name="connsiteY3" fmla="*/ 700164 h 1072230"/>
                  <a:gd name="connsiteX4" fmla="*/ 568998 w 1072230"/>
                  <a:gd name="connsiteY4" fmla="*/ 879092 h 1072230"/>
                  <a:gd name="connsiteX5" fmla="*/ 598094 w 1072230"/>
                  <a:gd name="connsiteY5" fmla="*/ 876524 h 1072230"/>
                  <a:gd name="connsiteX6" fmla="*/ 879131 w 1072230"/>
                  <a:gd name="connsiteY6" fmla="*/ 602427 h 1072230"/>
                  <a:gd name="connsiteX7" fmla="*/ 884533 w 1072230"/>
                  <a:gd name="connsiteY7" fmla="*/ 548838 h 1072230"/>
                  <a:gd name="connsiteX8" fmla="*/ 187697 w 1072230"/>
                  <a:gd name="connsiteY8" fmla="*/ 548838 h 1072230"/>
                  <a:gd name="connsiteX9" fmla="*/ 193099 w 1072230"/>
                  <a:gd name="connsiteY9" fmla="*/ 602427 h 1072230"/>
                  <a:gd name="connsiteX10" fmla="*/ 474136 w 1072230"/>
                  <a:gd name="connsiteY10" fmla="*/ 876524 h 1072230"/>
                  <a:gd name="connsiteX11" fmla="*/ 509616 w 1072230"/>
                  <a:gd name="connsiteY11" fmla="*/ 879655 h 1072230"/>
                  <a:gd name="connsiteX12" fmla="*/ 509616 w 1072230"/>
                  <a:gd name="connsiteY12" fmla="*/ 701453 h 1072230"/>
                  <a:gd name="connsiteX13" fmla="*/ 469676 w 1072230"/>
                  <a:gd name="connsiteY13" fmla="*/ 693389 h 1072230"/>
                  <a:gd name="connsiteX14" fmla="*/ 378841 w 1072230"/>
                  <a:gd name="connsiteY14" fmla="*/ 602554 h 1072230"/>
                  <a:gd name="connsiteX15" fmla="*/ 367996 w 1072230"/>
                  <a:gd name="connsiteY15" fmla="*/ 548838 h 1072230"/>
                  <a:gd name="connsiteX16" fmla="*/ 536115 w 1072230"/>
                  <a:gd name="connsiteY16" fmla="*/ 450771 h 1072230"/>
                  <a:gd name="connsiteX17" fmla="*/ 450771 w 1072230"/>
                  <a:gd name="connsiteY17" fmla="*/ 536115 h 1072230"/>
                  <a:gd name="connsiteX18" fmla="*/ 536115 w 1072230"/>
                  <a:gd name="connsiteY18" fmla="*/ 621459 h 1072230"/>
                  <a:gd name="connsiteX19" fmla="*/ 621459 w 1072230"/>
                  <a:gd name="connsiteY19" fmla="*/ 536115 h 1072230"/>
                  <a:gd name="connsiteX20" fmla="*/ 536115 w 1072230"/>
                  <a:gd name="connsiteY20" fmla="*/ 450771 h 1072230"/>
                  <a:gd name="connsiteX21" fmla="*/ 568998 w 1072230"/>
                  <a:gd name="connsiteY21" fmla="*/ 185050 h 1072230"/>
                  <a:gd name="connsiteX22" fmla="*/ 568998 w 1072230"/>
                  <a:gd name="connsiteY22" fmla="*/ 372066 h 1072230"/>
                  <a:gd name="connsiteX23" fmla="*/ 602554 w 1072230"/>
                  <a:gd name="connsiteY23" fmla="*/ 378841 h 1072230"/>
                  <a:gd name="connsiteX24" fmla="*/ 693389 w 1072230"/>
                  <a:gd name="connsiteY24" fmla="*/ 469676 h 1072230"/>
                  <a:gd name="connsiteX25" fmla="*/ 697383 w 1072230"/>
                  <a:gd name="connsiteY25" fmla="*/ 489456 h 1072230"/>
                  <a:gd name="connsiteX26" fmla="*/ 882502 w 1072230"/>
                  <a:gd name="connsiteY26" fmla="*/ 489456 h 1072230"/>
                  <a:gd name="connsiteX27" fmla="*/ 880775 w 1072230"/>
                  <a:gd name="connsiteY27" fmla="*/ 469885 h 1072230"/>
                  <a:gd name="connsiteX28" fmla="*/ 606678 w 1072230"/>
                  <a:gd name="connsiteY28" fmla="*/ 188848 h 1072230"/>
                  <a:gd name="connsiteX29" fmla="*/ 509616 w 1072230"/>
                  <a:gd name="connsiteY29" fmla="*/ 184073 h 1072230"/>
                  <a:gd name="connsiteX30" fmla="*/ 474136 w 1072230"/>
                  <a:gd name="connsiteY30" fmla="*/ 187204 h 1072230"/>
                  <a:gd name="connsiteX31" fmla="*/ 193099 w 1072230"/>
                  <a:gd name="connsiteY31" fmla="*/ 461301 h 1072230"/>
                  <a:gd name="connsiteX32" fmla="*/ 190261 w 1072230"/>
                  <a:gd name="connsiteY32" fmla="*/ 489456 h 1072230"/>
                  <a:gd name="connsiteX33" fmla="*/ 374847 w 1072230"/>
                  <a:gd name="connsiteY33" fmla="*/ 489456 h 1072230"/>
                  <a:gd name="connsiteX34" fmla="*/ 378841 w 1072230"/>
                  <a:gd name="connsiteY34" fmla="*/ 469676 h 1072230"/>
                  <a:gd name="connsiteX35" fmla="*/ 469676 w 1072230"/>
                  <a:gd name="connsiteY35" fmla="*/ 378841 h 1072230"/>
                  <a:gd name="connsiteX36" fmla="*/ 509616 w 1072230"/>
                  <a:gd name="connsiteY36" fmla="*/ 370777 h 1072230"/>
                  <a:gd name="connsiteX37" fmla="*/ 536115 w 1072230"/>
                  <a:gd name="connsiteY37" fmla="*/ 0 h 1072230"/>
                  <a:gd name="connsiteX38" fmla="*/ 560453 w 1072230"/>
                  <a:gd name="connsiteY38" fmla="*/ 2453 h 1072230"/>
                  <a:gd name="connsiteX39" fmla="*/ 594600 w 1072230"/>
                  <a:gd name="connsiteY39" fmla="*/ 91894 h 1072230"/>
                  <a:gd name="connsiteX40" fmla="*/ 651562 w 1072230"/>
                  <a:gd name="connsiteY40" fmla="*/ 13189 h 1072230"/>
                  <a:gd name="connsiteX41" fmla="*/ 697807 w 1072230"/>
                  <a:gd name="connsiteY41" fmla="*/ 27545 h 1072230"/>
                  <a:gd name="connsiteX42" fmla="*/ 707577 w 1072230"/>
                  <a:gd name="connsiteY42" fmla="*/ 122165 h 1072230"/>
                  <a:gd name="connsiteX43" fmla="*/ 781521 w 1072230"/>
                  <a:gd name="connsiteY43" fmla="*/ 62065 h 1072230"/>
                  <a:gd name="connsiteX44" fmla="*/ 824168 w 1072230"/>
                  <a:gd name="connsiteY44" fmla="*/ 85213 h 1072230"/>
                  <a:gd name="connsiteX45" fmla="*/ 808874 w 1072230"/>
                  <a:gd name="connsiteY45" fmla="*/ 180650 h 1072230"/>
                  <a:gd name="connsiteX46" fmla="*/ 896385 w 1072230"/>
                  <a:gd name="connsiteY46" fmla="*/ 141496 h 1072230"/>
                  <a:gd name="connsiteX47" fmla="*/ 915206 w 1072230"/>
                  <a:gd name="connsiteY47" fmla="*/ 157025 h 1072230"/>
                  <a:gd name="connsiteX48" fmla="*/ 930734 w 1072230"/>
                  <a:gd name="connsiteY48" fmla="*/ 175845 h 1072230"/>
                  <a:gd name="connsiteX49" fmla="*/ 891580 w 1072230"/>
                  <a:gd name="connsiteY49" fmla="*/ 263356 h 1072230"/>
                  <a:gd name="connsiteX50" fmla="*/ 987017 w 1072230"/>
                  <a:gd name="connsiteY50" fmla="*/ 248062 h 1072230"/>
                  <a:gd name="connsiteX51" fmla="*/ 1010166 w 1072230"/>
                  <a:gd name="connsiteY51" fmla="*/ 290710 h 1072230"/>
                  <a:gd name="connsiteX52" fmla="*/ 950065 w 1072230"/>
                  <a:gd name="connsiteY52" fmla="*/ 364653 h 1072230"/>
                  <a:gd name="connsiteX53" fmla="*/ 1044685 w 1072230"/>
                  <a:gd name="connsiteY53" fmla="*/ 374423 h 1072230"/>
                  <a:gd name="connsiteX54" fmla="*/ 1059041 w 1072230"/>
                  <a:gd name="connsiteY54" fmla="*/ 420668 h 1072230"/>
                  <a:gd name="connsiteX55" fmla="*/ 980336 w 1072230"/>
                  <a:gd name="connsiteY55" fmla="*/ 477630 h 1072230"/>
                  <a:gd name="connsiteX56" fmla="*/ 1069777 w 1072230"/>
                  <a:gd name="connsiteY56" fmla="*/ 511777 h 1072230"/>
                  <a:gd name="connsiteX57" fmla="*/ 1072230 w 1072230"/>
                  <a:gd name="connsiteY57" fmla="*/ 536115 h 1072230"/>
                  <a:gd name="connsiteX58" fmla="*/ 1069777 w 1072230"/>
                  <a:gd name="connsiteY58" fmla="*/ 560453 h 1072230"/>
                  <a:gd name="connsiteX59" fmla="*/ 980336 w 1072230"/>
                  <a:gd name="connsiteY59" fmla="*/ 594600 h 1072230"/>
                  <a:gd name="connsiteX60" fmla="*/ 1059041 w 1072230"/>
                  <a:gd name="connsiteY60" fmla="*/ 651562 h 1072230"/>
                  <a:gd name="connsiteX61" fmla="*/ 1044685 w 1072230"/>
                  <a:gd name="connsiteY61" fmla="*/ 697807 h 1072230"/>
                  <a:gd name="connsiteX62" fmla="*/ 950065 w 1072230"/>
                  <a:gd name="connsiteY62" fmla="*/ 707577 h 1072230"/>
                  <a:gd name="connsiteX63" fmla="*/ 1010166 w 1072230"/>
                  <a:gd name="connsiteY63" fmla="*/ 781521 h 1072230"/>
                  <a:gd name="connsiteX64" fmla="*/ 987017 w 1072230"/>
                  <a:gd name="connsiteY64" fmla="*/ 824168 h 1072230"/>
                  <a:gd name="connsiteX65" fmla="*/ 891580 w 1072230"/>
                  <a:gd name="connsiteY65" fmla="*/ 808874 h 1072230"/>
                  <a:gd name="connsiteX66" fmla="*/ 930734 w 1072230"/>
                  <a:gd name="connsiteY66" fmla="*/ 896385 h 1072230"/>
                  <a:gd name="connsiteX67" fmla="*/ 915206 w 1072230"/>
                  <a:gd name="connsiteY67" fmla="*/ 915206 h 1072230"/>
                  <a:gd name="connsiteX68" fmla="*/ 896385 w 1072230"/>
                  <a:gd name="connsiteY68" fmla="*/ 930734 h 1072230"/>
                  <a:gd name="connsiteX69" fmla="*/ 808874 w 1072230"/>
                  <a:gd name="connsiteY69" fmla="*/ 891580 h 1072230"/>
                  <a:gd name="connsiteX70" fmla="*/ 824168 w 1072230"/>
                  <a:gd name="connsiteY70" fmla="*/ 987017 h 1072230"/>
                  <a:gd name="connsiteX71" fmla="*/ 781520 w 1072230"/>
                  <a:gd name="connsiteY71" fmla="*/ 1010166 h 1072230"/>
                  <a:gd name="connsiteX72" fmla="*/ 707577 w 1072230"/>
                  <a:gd name="connsiteY72" fmla="*/ 950065 h 1072230"/>
                  <a:gd name="connsiteX73" fmla="*/ 697807 w 1072230"/>
                  <a:gd name="connsiteY73" fmla="*/ 1044685 h 1072230"/>
                  <a:gd name="connsiteX74" fmla="*/ 651562 w 1072230"/>
                  <a:gd name="connsiteY74" fmla="*/ 1059041 h 1072230"/>
                  <a:gd name="connsiteX75" fmla="*/ 594600 w 1072230"/>
                  <a:gd name="connsiteY75" fmla="*/ 980336 h 1072230"/>
                  <a:gd name="connsiteX76" fmla="*/ 560453 w 1072230"/>
                  <a:gd name="connsiteY76" fmla="*/ 1069777 h 1072230"/>
                  <a:gd name="connsiteX77" fmla="*/ 536115 w 1072230"/>
                  <a:gd name="connsiteY77" fmla="*/ 1072230 h 1072230"/>
                  <a:gd name="connsiteX78" fmla="*/ 511777 w 1072230"/>
                  <a:gd name="connsiteY78" fmla="*/ 1069777 h 1072230"/>
                  <a:gd name="connsiteX79" fmla="*/ 477630 w 1072230"/>
                  <a:gd name="connsiteY79" fmla="*/ 980336 h 1072230"/>
                  <a:gd name="connsiteX80" fmla="*/ 420668 w 1072230"/>
                  <a:gd name="connsiteY80" fmla="*/ 1059041 h 1072230"/>
                  <a:gd name="connsiteX81" fmla="*/ 374423 w 1072230"/>
                  <a:gd name="connsiteY81" fmla="*/ 1044685 h 1072230"/>
                  <a:gd name="connsiteX82" fmla="*/ 364653 w 1072230"/>
                  <a:gd name="connsiteY82" fmla="*/ 950065 h 1072230"/>
                  <a:gd name="connsiteX83" fmla="*/ 290710 w 1072230"/>
                  <a:gd name="connsiteY83" fmla="*/ 1010166 h 1072230"/>
                  <a:gd name="connsiteX84" fmla="*/ 248062 w 1072230"/>
                  <a:gd name="connsiteY84" fmla="*/ 987017 h 1072230"/>
                  <a:gd name="connsiteX85" fmla="*/ 263356 w 1072230"/>
                  <a:gd name="connsiteY85" fmla="*/ 891580 h 1072230"/>
                  <a:gd name="connsiteX86" fmla="*/ 175845 w 1072230"/>
                  <a:gd name="connsiteY86" fmla="*/ 930734 h 1072230"/>
                  <a:gd name="connsiteX87" fmla="*/ 157025 w 1072230"/>
                  <a:gd name="connsiteY87" fmla="*/ 915206 h 1072230"/>
                  <a:gd name="connsiteX88" fmla="*/ 141496 w 1072230"/>
                  <a:gd name="connsiteY88" fmla="*/ 896385 h 1072230"/>
                  <a:gd name="connsiteX89" fmla="*/ 180650 w 1072230"/>
                  <a:gd name="connsiteY89" fmla="*/ 808874 h 1072230"/>
                  <a:gd name="connsiteX90" fmla="*/ 85213 w 1072230"/>
                  <a:gd name="connsiteY90" fmla="*/ 824168 h 1072230"/>
                  <a:gd name="connsiteX91" fmla="*/ 62065 w 1072230"/>
                  <a:gd name="connsiteY91" fmla="*/ 781521 h 1072230"/>
                  <a:gd name="connsiteX92" fmla="*/ 122165 w 1072230"/>
                  <a:gd name="connsiteY92" fmla="*/ 707577 h 1072230"/>
                  <a:gd name="connsiteX93" fmla="*/ 27545 w 1072230"/>
                  <a:gd name="connsiteY93" fmla="*/ 697807 h 1072230"/>
                  <a:gd name="connsiteX94" fmla="*/ 13189 w 1072230"/>
                  <a:gd name="connsiteY94" fmla="*/ 651562 h 1072230"/>
                  <a:gd name="connsiteX95" fmla="*/ 91894 w 1072230"/>
                  <a:gd name="connsiteY95" fmla="*/ 594600 h 1072230"/>
                  <a:gd name="connsiteX96" fmla="*/ 2453 w 1072230"/>
                  <a:gd name="connsiteY96" fmla="*/ 560453 h 1072230"/>
                  <a:gd name="connsiteX97" fmla="*/ 0 w 1072230"/>
                  <a:gd name="connsiteY97" fmla="*/ 536115 h 1072230"/>
                  <a:gd name="connsiteX98" fmla="*/ 2453 w 1072230"/>
                  <a:gd name="connsiteY98" fmla="*/ 511777 h 1072230"/>
                  <a:gd name="connsiteX99" fmla="*/ 91894 w 1072230"/>
                  <a:gd name="connsiteY99" fmla="*/ 477630 h 1072230"/>
                  <a:gd name="connsiteX100" fmla="*/ 13189 w 1072230"/>
                  <a:gd name="connsiteY100" fmla="*/ 420668 h 1072230"/>
                  <a:gd name="connsiteX101" fmla="*/ 27545 w 1072230"/>
                  <a:gd name="connsiteY101" fmla="*/ 374423 h 1072230"/>
                  <a:gd name="connsiteX102" fmla="*/ 122165 w 1072230"/>
                  <a:gd name="connsiteY102" fmla="*/ 364653 h 1072230"/>
                  <a:gd name="connsiteX103" fmla="*/ 62065 w 1072230"/>
                  <a:gd name="connsiteY103" fmla="*/ 290710 h 1072230"/>
                  <a:gd name="connsiteX104" fmla="*/ 85213 w 1072230"/>
                  <a:gd name="connsiteY104" fmla="*/ 248062 h 1072230"/>
                  <a:gd name="connsiteX105" fmla="*/ 180650 w 1072230"/>
                  <a:gd name="connsiteY105" fmla="*/ 263356 h 1072230"/>
                  <a:gd name="connsiteX106" fmla="*/ 141496 w 1072230"/>
                  <a:gd name="connsiteY106" fmla="*/ 175845 h 1072230"/>
                  <a:gd name="connsiteX107" fmla="*/ 157025 w 1072230"/>
                  <a:gd name="connsiteY107" fmla="*/ 157025 h 1072230"/>
                  <a:gd name="connsiteX108" fmla="*/ 175845 w 1072230"/>
                  <a:gd name="connsiteY108" fmla="*/ 141496 h 1072230"/>
                  <a:gd name="connsiteX109" fmla="*/ 263356 w 1072230"/>
                  <a:gd name="connsiteY109" fmla="*/ 180650 h 1072230"/>
                  <a:gd name="connsiteX110" fmla="*/ 248062 w 1072230"/>
                  <a:gd name="connsiteY110" fmla="*/ 85213 h 1072230"/>
                  <a:gd name="connsiteX111" fmla="*/ 290710 w 1072230"/>
                  <a:gd name="connsiteY111" fmla="*/ 62065 h 1072230"/>
                  <a:gd name="connsiteX112" fmla="*/ 364653 w 1072230"/>
                  <a:gd name="connsiteY112" fmla="*/ 122165 h 1072230"/>
                  <a:gd name="connsiteX113" fmla="*/ 374423 w 1072230"/>
                  <a:gd name="connsiteY113" fmla="*/ 27545 h 1072230"/>
                  <a:gd name="connsiteX114" fmla="*/ 420668 w 1072230"/>
                  <a:gd name="connsiteY114" fmla="*/ 13189 h 1072230"/>
                  <a:gd name="connsiteX115" fmla="*/ 477630 w 1072230"/>
                  <a:gd name="connsiteY115" fmla="*/ 91894 h 1072230"/>
                  <a:gd name="connsiteX116" fmla="*/ 511777 w 1072230"/>
                  <a:gd name="connsiteY116" fmla="*/ 2453 h 10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072230" h="1072230">
                    <a:moveTo>
                      <a:pt x="704234" y="548838"/>
                    </a:moveTo>
                    <a:lnTo>
                      <a:pt x="693389" y="602554"/>
                    </a:lnTo>
                    <a:cubicBezTo>
                      <a:pt x="676115" y="643396"/>
                      <a:pt x="643396" y="676115"/>
                      <a:pt x="602554" y="693389"/>
                    </a:cubicBezTo>
                    <a:lnTo>
                      <a:pt x="568998" y="700164"/>
                    </a:lnTo>
                    <a:lnTo>
                      <a:pt x="568998" y="879092"/>
                    </a:lnTo>
                    <a:lnTo>
                      <a:pt x="598094" y="876524"/>
                    </a:lnTo>
                    <a:cubicBezTo>
                      <a:pt x="738911" y="851371"/>
                      <a:pt x="850563" y="742032"/>
                      <a:pt x="879131" y="602427"/>
                    </a:cubicBezTo>
                    <a:lnTo>
                      <a:pt x="884533" y="548838"/>
                    </a:lnTo>
                    <a:close/>
                    <a:moveTo>
                      <a:pt x="187697" y="548838"/>
                    </a:moveTo>
                    <a:lnTo>
                      <a:pt x="193099" y="602427"/>
                    </a:lnTo>
                    <a:cubicBezTo>
                      <a:pt x="221667" y="742032"/>
                      <a:pt x="333319" y="851371"/>
                      <a:pt x="474136" y="876524"/>
                    </a:cubicBezTo>
                    <a:lnTo>
                      <a:pt x="509616" y="879655"/>
                    </a:lnTo>
                    <a:lnTo>
                      <a:pt x="509616" y="701453"/>
                    </a:lnTo>
                    <a:lnTo>
                      <a:pt x="469676" y="693389"/>
                    </a:lnTo>
                    <a:cubicBezTo>
                      <a:pt x="428834" y="676115"/>
                      <a:pt x="396115" y="643396"/>
                      <a:pt x="378841" y="602554"/>
                    </a:cubicBezTo>
                    <a:lnTo>
                      <a:pt x="367996" y="548838"/>
                    </a:lnTo>
                    <a:close/>
                    <a:moveTo>
                      <a:pt x="536115" y="450771"/>
                    </a:moveTo>
                    <a:cubicBezTo>
                      <a:pt x="488981" y="450771"/>
                      <a:pt x="450771" y="488981"/>
                      <a:pt x="450771" y="536115"/>
                    </a:cubicBezTo>
                    <a:cubicBezTo>
                      <a:pt x="450771" y="583249"/>
                      <a:pt x="488981" y="621459"/>
                      <a:pt x="536115" y="621459"/>
                    </a:cubicBezTo>
                    <a:cubicBezTo>
                      <a:pt x="583249" y="621459"/>
                      <a:pt x="621459" y="583249"/>
                      <a:pt x="621459" y="536115"/>
                    </a:cubicBezTo>
                    <a:cubicBezTo>
                      <a:pt x="621459" y="488981"/>
                      <a:pt x="583249" y="450771"/>
                      <a:pt x="536115" y="450771"/>
                    </a:cubicBezTo>
                    <a:close/>
                    <a:moveTo>
                      <a:pt x="568998" y="185050"/>
                    </a:moveTo>
                    <a:lnTo>
                      <a:pt x="568998" y="372066"/>
                    </a:lnTo>
                    <a:lnTo>
                      <a:pt x="602554" y="378841"/>
                    </a:lnTo>
                    <a:cubicBezTo>
                      <a:pt x="643396" y="396115"/>
                      <a:pt x="676115" y="428834"/>
                      <a:pt x="693389" y="469676"/>
                    </a:cubicBezTo>
                    <a:lnTo>
                      <a:pt x="697383" y="489456"/>
                    </a:lnTo>
                    <a:lnTo>
                      <a:pt x="882502" y="489456"/>
                    </a:lnTo>
                    <a:lnTo>
                      <a:pt x="880775" y="469885"/>
                    </a:lnTo>
                    <a:cubicBezTo>
                      <a:pt x="855622" y="329068"/>
                      <a:pt x="746282" y="217416"/>
                      <a:pt x="606678" y="188848"/>
                    </a:cubicBezTo>
                    <a:close/>
                    <a:moveTo>
                      <a:pt x="509616" y="184073"/>
                    </a:moveTo>
                    <a:lnTo>
                      <a:pt x="474136" y="187204"/>
                    </a:lnTo>
                    <a:cubicBezTo>
                      <a:pt x="333319" y="212357"/>
                      <a:pt x="221667" y="321696"/>
                      <a:pt x="193099" y="461301"/>
                    </a:cubicBezTo>
                    <a:lnTo>
                      <a:pt x="190261" y="489456"/>
                    </a:lnTo>
                    <a:lnTo>
                      <a:pt x="374847" y="489456"/>
                    </a:lnTo>
                    <a:lnTo>
                      <a:pt x="378841" y="469676"/>
                    </a:lnTo>
                    <a:cubicBezTo>
                      <a:pt x="396115" y="428834"/>
                      <a:pt x="428834" y="396115"/>
                      <a:pt x="469676" y="378841"/>
                    </a:cubicBezTo>
                    <a:lnTo>
                      <a:pt x="509616" y="370777"/>
                    </a:lnTo>
                    <a:close/>
                    <a:moveTo>
                      <a:pt x="536115" y="0"/>
                    </a:moveTo>
                    <a:lnTo>
                      <a:pt x="560453" y="2453"/>
                    </a:lnTo>
                    <a:lnTo>
                      <a:pt x="594600" y="91894"/>
                    </a:lnTo>
                    <a:lnTo>
                      <a:pt x="651562" y="13189"/>
                    </a:lnTo>
                    <a:lnTo>
                      <a:pt x="697807" y="27545"/>
                    </a:lnTo>
                    <a:lnTo>
                      <a:pt x="707577" y="122165"/>
                    </a:lnTo>
                    <a:lnTo>
                      <a:pt x="781521" y="62065"/>
                    </a:lnTo>
                    <a:lnTo>
                      <a:pt x="824168" y="85213"/>
                    </a:lnTo>
                    <a:lnTo>
                      <a:pt x="808874" y="180650"/>
                    </a:lnTo>
                    <a:lnTo>
                      <a:pt x="896385" y="141496"/>
                    </a:lnTo>
                    <a:lnTo>
                      <a:pt x="915206" y="157025"/>
                    </a:lnTo>
                    <a:lnTo>
                      <a:pt x="930734" y="175845"/>
                    </a:lnTo>
                    <a:lnTo>
                      <a:pt x="891580" y="263356"/>
                    </a:lnTo>
                    <a:lnTo>
                      <a:pt x="987017" y="248062"/>
                    </a:lnTo>
                    <a:lnTo>
                      <a:pt x="1010166" y="290710"/>
                    </a:lnTo>
                    <a:lnTo>
                      <a:pt x="950065" y="364653"/>
                    </a:lnTo>
                    <a:lnTo>
                      <a:pt x="1044685" y="374423"/>
                    </a:lnTo>
                    <a:lnTo>
                      <a:pt x="1059041" y="420668"/>
                    </a:lnTo>
                    <a:lnTo>
                      <a:pt x="980336" y="477630"/>
                    </a:lnTo>
                    <a:lnTo>
                      <a:pt x="1069777" y="511777"/>
                    </a:lnTo>
                    <a:lnTo>
                      <a:pt x="1072230" y="536115"/>
                    </a:lnTo>
                    <a:lnTo>
                      <a:pt x="1069777" y="560453"/>
                    </a:lnTo>
                    <a:lnTo>
                      <a:pt x="980336" y="594600"/>
                    </a:lnTo>
                    <a:lnTo>
                      <a:pt x="1059041" y="651562"/>
                    </a:lnTo>
                    <a:lnTo>
                      <a:pt x="1044685" y="697807"/>
                    </a:lnTo>
                    <a:lnTo>
                      <a:pt x="950065" y="707577"/>
                    </a:lnTo>
                    <a:lnTo>
                      <a:pt x="1010166" y="781521"/>
                    </a:lnTo>
                    <a:lnTo>
                      <a:pt x="987017" y="824168"/>
                    </a:lnTo>
                    <a:lnTo>
                      <a:pt x="891580" y="808874"/>
                    </a:lnTo>
                    <a:lnTo>
                      <a:pt x="930734" y="896385"/>
                    </a:lnTo>
                    <a:lnTo>
                      <a:pt x="915206" y="915206"/>
                    </a:lnTo>
                    <a:lnTo>
                      <a:pt x="896385" y="930734"/>
                    </a:lnTo>
                    <a:lnTo>
                      <a:pt x="808874" y="891580"/>
                    </a:lnTo>
                    <a:lnTo>
                      <a:pt x="824168" y="987017"/>
                    </a:lnTo>
                    <a:lnTo>
                      <a:pt x="781520" y="1010166"/>
                    </a:lnTo>
                    <a:lnTo>
                      <a:pt x="707577" y="950065"/>
                    </a:lnTo>
                    <a:lnTo>
                      <a:pt x="697807" y="1044685"/>
                    </a:lnTo>
                    <a:lnTo>
                      <a:pt x="651562" y="1059041"/>
                    </a:lnTo>
                    <a:lnTo>
                      <a:pt x="594600" y="980336"/>
                    </a:lnTo>
                    <a:lnTo>
                      <a:pt x="560453" y="1069777"/>
                    </a:lnTo>
                    <a:lnTo>
                      <a:pt x="536115" y="1072230"/>
                    </a:lnTo>
                    <a:lnTo>
                      <a:pt x="511777" y="1069777"/>
                    </a:lnTo>
                    <a:lnTo>
                      <a:pt x="477630" y="980336"/>
                    </a:lnTo>
                    <a:lnTo>
                      <a:pt x="420668" y="1059041"/>
                    </a:lnTo>
                    <a:lnTo>
                      <a:pt x="374423" y="1044685"/>
                    </a:lnTo>
                    <a:lnTo>
                      <a:pt x="364653" y="950065"/>
                    </a:lnTo>
                    <a:lnTo>
                      <a:pt x="290710" y="1010166"/>
                    </a:lnTo>
                    <a:lnTo>
                      <a:pt x="248062" y="987017"/>
                    </a:lnTo>
                    <a:lnTo>
                      <a:pt x="263356" y="891580"/>
                    </a:lnTo>
                    <a:lnTo>
                      <a:pt x="175845" y="930734"/>
                    </a:lnTo>
                    <a:lnTo>
                      <a:pt x="157025" y="915206"/>
                    </a:lnTo>
                    <a:lnTo>
                      <a:pt x="141496" y="896385"/>
                    </a:lnTo>
                    <a:lnTo>
                      <a:pt x="180650" y="808874"/>
                    </a:lnTo>
                    <a:lnTo>
                      <a:pt x="85213" y="824168"/>
                    </a:lnTo>
                    <a:lnTo>
                      <a:pt x="62065" y="781521"/>
                    </a:lnTo>
                    <a:lnTo>
                      <a:pt x="122165" y="707577"/>
                    </a:lnTo>
                    <a:lnTo>
                      <a:pt x="27545" y="697807"/>
                    </a:lnTo>
                    <a:lnTo>
                      <a:pt x="13189" y="651562"/>
                    </a:lnTo>
                    <a:lnTo>
                      <a:pt x="91894" y="594600"/>
                    </a:lnTo>
                    <a:lnTo>
                      <a:pt x="2453" y="560453"/>
                    </a:lnTo>
                    <a:lnTo>
                      <a:pt x="0" y="536115"/>
                    </a:lnTo>
                    <a:lnTo>
                      <a:pt x="2453" y="511777"/>
                    </a:lnTo>
                    <a:lnTo>
                      <a:pt x="91894" y="477630"/>
                    </a:lnTo>
                    <a:lnTo>
                      <a:pt x="13189" y="420668"/>
                    </a:lnTo>
                    <a:lnTo>
                      <a:pt x="27545" y="374423"/>
                    </a:lnTo>
                    <a:lnTo>
                      <a:pt x="122165" y="364653"/>
                    </a:lnTo>
                    <a:lnTo>
                      <a:pt x="62065" y="290710"/>
                    </a:lnTo>
                    <a:lnTo>
                      <a:pt x="85213" y="248062"/>
                    </a:lnTo>
                    <a:lnTo>
                      <a:pt x="180650" y="263356"/>
                    </a:lnTo>
                    <a:lnTo>
                      <a:pt x="141496" y="175845"/>
                    </a:lnTo>
                    <a:lnTo>
                      <a:pt x="157025" y="157025"/>
                    </a:lnTo>
                    <a:lnTo>
                      <a:pt x="175845" y="141496"/>
                    </a:lnTo>
                    <a:lnTo>
                      <a:pt x="263356" y="180650"/>
                    </a:lnTo>
                    <a:lnTo>
                      <a:pt x="248062" y="85213"/>
                    </a:lnTo>
                    <a:lnTo>
                      <a:pt x="290710" y="62065"/>
                    </a:lnTo>
                    <a:lnTo>
                      <a:pt x="364653" y="122165"/>
                    </a:lnTo>
                    <a:lnTo>
                      <a:pt x="374423" y="27545"/>
                    </a:lnTo>
                    <a:lnTo>
                      <a:pt x="420668" y="13189"/>
                    </a:lnTo>
                    <a:lnTo>
                      <a:pt x="477630" y="91894"/>
                    </a:lnTo>
                    <a:lnTo>
                      <a:pt x="511777" y="2453"/>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36"/>
            <p:cNvSpPr txBox="1"/>
            <p:nvPr/>
          </p:nvSpPr>
          <p:spPr>
            <a:xfrm>
              <a:off x="4091861" y="3897872"/>
              <a:ext cx="1327343" cy="495745"/>
            </a:xfrm>
            <a:prstGeom prst="rect">
              <a:avLst/>
            </a:prstGeom>
            <a:noFill/>
          </p:spPr>
          <p:txBody>
            <a:bodyPr wrap="none" rtlCol="0">
              <a:spAutoFit/>
            </a:bodyPr>
            <a:lstStyle/>
            <a:p>
              <a:pPr algn="ctr"/>
              <a:r>
                <a:rPr lang="en-US" altLang="zh-CN" sz="2000" b="1" dirty="0">
                  <a:solidFill>
                    <a:srgbClr val="FF0000"/>
                  </a:solidFill>
                  <a:latin typeface="Times New Roman" pitchFamily="18" charset="0"/>
                  <a:cs typeface="Times New Roman" pitchFamily="18" charset="0"/>
                </a:rPr>
                <a:t>EMMY</a:t>
              </a:r>
              <a:endParaRPr lang="zh-CN" altLang="en-US" sz="2000" b="1" dirty="0">
                <a:solidFill>
                  <a:srgbClr val="FF0000"/>
                </a:solidFill>
                <a:latin typeface="Times New Roman" pitchFamily="18" charset="0"/>
                <a:cs typeface="Times New Roman" pitchFamily="18" charset="0"/>
              </a:endParaRPr>
            </a:p>
          </p:txBody>
        </p:sp>
        <p:grpSp>
          <p:nvGrpSpPr>
            <p:cNvPr id="24" name="组合 23"/>
            <p:cNvGrpSpPr/>
            <p:nvPr/>
          </p:nvGrpSpPr>
          <p:grpSpPr>
            <a:xfrm>
              <a:off x="850677" y="3253684"/>
              <a:ext cx="475742" cy="474346"/>
              <a:chOff x="7150101" y="3190875"/>
              <a:chExt cx="541338" cy="539750"/>
            </a:xfrm>
          </p:grpSpPr>
          <p:sp>
            <p:nvSpPr>
              <p:cNvPr id="30" name="Freeform 90"/>
              <p:cNvSpPr>
                <a:spLocks noEditPoints="1"/>
              </p:cNvSpPr>
              <p:nvPr/>
            </p:nvSpPr>
            <p:spPr bwMode="auto">
              <a:xfrm>
                <a:off x="7353301" y="3392488"/>
                <a:ext cx="134938" cy="134938"/>
              </a:xfrm>
              <a:custGeom>
                <a:avLst/>
                <a:gdLst>
                  <a:gd name="T0" fmla="*/ 24 w 48"/>
                  <a:gd name="T1" fmla="*/ 0 h 48"/>
                  <a:gd name="T2" fmla="*/ 0 w 48"/>
                  <a:gd name="T3" fmla="*/ 24 h 48"/>
                  <a:gd name="T4" fmla="*/ 24 w 48"/>
                  <a:gd name="T5" fmla="*/ 48 h 48"/>
                  <a:gd name="T6" fmla="*/ 48 w 48"/>
                  <a:gd name="T7" fmla="*/ 24 h 48"/>
                  <a:gd name="T8" fmla="*/ 24 w 48"/>
                  <a:gd name="T9" fmla="*/ 0 h 48"/>
                  <a:gd name="T10" fmla="*/ 21 w 48"/>
                  <a:gd name="T11" fmla="*/ 16 h 48"/>
                  <a:gd name="T12" fmla="*/ 16 w 48"/>
                  <a:gd name="T13" fmla="*/ 21 h 48"/>
                  <a:gd name="T14" fmla="*/ 12 w 48"/>
                  <a:gd name="T15" fmla="*/ 24 h 48"/>
                  <a:gd name="T16" fmla="*/ 11 w 48"/>
                  <a:gd name="T17" fmla="*/ 24 h 48"/>
                  <a:gd name="T18" fmla="*/ 8 w 48"/>
                  <a:gd name="T19" fmla="*/ 19 h 48"/>
                  <a:gd name="T20" fmla="*/ 19 w 48"/>
                  <a:gd name="T21" fmla="*/ 8 h 48"/>
                  <a:gd name="T22" fmla="*/ 24 w 48"/>
                  <a:gd name="T23" fmla="*/ 11 h 48"/>
                  <a:gd name="T24" fmla="*/ 21 w 48"/>
                  <a:gd name="T25"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8">
                    <a:moveTo>
                      <a:pt x="24" y="0"/>
                    </a:moveTo>
                    <a:cubicBezTo>
                      <a:pt x="11" y="0"/>
                      <a:pt x="0" y="11"/>
                      <a:pt x="0" y="24"/>
                    </a:cubicBezTo>
                    <a:cubicBezTo>
                      <a:pt x="0" y="37"/>
                      <a:pt x="11" y="48"/>
                      <a:pt x="24" y="48"/>
                    </a:cubicBezTo>
                    <a:cubicBezTo>
                      <a:pt x="37" y="48"/>
                      <a:pt x="48" y="37"/>
                      <a:pt x="48" y="24"/>
                    </a:cubicBezTo>
                    <a:cubicBezTo>
                      <a:pt x="48" y="11"/>
                      <a:pt x="37" y="0"/>
                      <a:pt x="24" y="0"/>
                    </a:cubicBezTo>
                    <a:close/>
                    <a:moveTo>
                      <a:pt x="21" y="16"/>
                    </a:moveTo>
                    <a:cubicBezTo>
                      <a:pt x="19" y="17"/>
                      <a:pt x="17" y="19"/>
                      <a:pt x="16" y="21"/>
                    </a:cubicBezTo>
                    <a:cubicBezTo>
                      <a:pt x="15" y="23"/>
                      <a:pt x="14" y="24"/>
                      <a:pt x="12" y="24"/>
                    </a:cubicBezTo>
                    <a:cubicBezTo>
                      <a:pt x="12" y="24"/>
                      <a:pt x="11" y="24"/>
                      <a:pt x="11" y="24"/>
                    </a:cubicBezTo>
                    <a:cubicBezTo>
                      <a:pt x="9" y="23"/>
                      <a:pt x="8" y="21"/>
                      <a:pt x="8" y="19"/>
                    </a:cubicBezTo>
                    <a:cubicBezTo>
                      <a:pt x="10" y="14"/>
                      <a:pt x="14" y="10"/>
                      <a:pt x="19" y="8"/>
                    </a:cubicBezTo>
                    <a:cubicBezTo>
                      <a:pt x="21" y="7"/>
                      <a:pt x="23" y="8"/>
                      <a:pt x="24" y="11"/>
                    </a:cubicBezTo>
                    <a:cubicBezTo>
                      <a:pt x="25" y="13"/>
                      <a:pt x="24" y="15"/>
                      <a:pt x="21" y="16"/>
                    </a:cubicBezTo>
                    <a:close/>
                  </a:path>
                </a:pathLst>
              </a:custGeom>
              <a:solidFill>
                <a:srgbClr val="F1AF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91"/>
              <p:cNvSpPr>
                <a:spLocks noEditPoints="1"/>
              </p:cNvSpPr>
              <p:nvPr/>
            </p:nvSpPr>
            <p:spPr bwMode="auto">
              <a:xfrm>
                <a:off x="7150101" y="3190875"/>
                <a:ext cx="541338" cy="539750"/>
              </a:xfrm>
              <a:custGeom>
                <a:avLst/>
                <a:gdLst>
                  <a:gd name="T0" fmla="*/ 179 w 192"/>
                  <a:gd name="T1" fmla="*/ 47 h 192"/>
                  <a:gd name="T2" fmla="*/ 185 w 192"/>
                  <a:gd name="T3" fmla="*/ 41 h 192"/>
                  <a:gd name="T4" fmla="*/ 192 w 192"/>
                  <a:gd name="T5" fmla="*/ 24 h 192"/>
                  <a:gd name="T6" fmla="*/ 185 w 192"/>
                  <a:gd name="T7" fmla="*/ 7 h 192"/>
                  <a:gd name="T8" fmla="*/ 168 w 192"/>
                  <a:gd name="T9" fmla="*/ 0 h 192"/>
                  <a:gd name="T10" fmla="*/ 151 w 192"/>
                  <a:gd name="T11" fmla="*/ 7 h 192"/>
                  <a:gd name="T12" fmla="*/ 145 w 192"/>
                  <a:gd name="T13" fmla="*/ 13 h 192"/>
                  <a:gd name="T14" fmla="*/ 96 w 192"/>
                  <a:gd name="T15" fmla="*/ 0 h 192"/>
                  <a:gd name="T16" fmla="*/ 47 w 192"/>
                  <a:gd name="T17" fmla="*/ 13 h 192"/>
                  <a:gd name="T18" fmla="*/ 41 w 192"/>
                  <a:gd name="T19" fmla="*/ 7 h 192"/>
                  <a:gd name="T20" fmla="*/ 24 w 192"/>
                  <a:gd name="T21" fmla="*/ 0 h 192"/>
                  <a:gd name="T22" fmla="*/ 7 w 192"/>
                  <a:gd name="T23" fmla="*/ 7 h 192"/>
                  <a:gd name="T24" fmla="*/ 0 w 192"/>
                  <a:gd name="T25" fmla="*/ 24 h 192"/>
                  <a:gd name="T26" fmla="*/ 7 w 192"/>
                  <a:gd name="T27" fmla="*/ 41 h 192"/>
                  <a:gd name="T28" fmla="*/ 14 w 192"/>
                  <a:gd name="T29" fmla="*/ 47 h 192"/>
                  <a:gd name="T30" fmla="*/ 0 w 192"/>
                  <a:gd name="T31" fmla="*/ 96 h 192"/>
                  <a:gd name="T32" fmla="*/ 13 w 192"/>
                  <a:gd name="T33" fmla="*/ 145 h 192"/>
                  <a:gd name="T34" fmla="*/ 7 w 192"/>
                  <a:gd name="T35" fmla="*/ 151 h 192"/>
                  <a:gd name="T36" fmla="*/ 0 w 192"/>
                  <a:gd name="T37" fmla="*/ 168 h 192"/>
                  <a:gd name="T38" fmla="*/ 7 w 192"/>
                  <a:gd name="T39" fmla="*/ 185 h 192"/>
                  <a:gd name="T40" fmla="*/ 24 w 192"/>
                  <a:gd name="T41" fmla="*/ 192 h 192"/>
                  <a:gd name="T42" fmla="*/ 41 w 192"/>
                  <a:gd name="T43" fmla="*/ 185 h 192"/>
                  <a:gd name="T44" fmla="*/ 47 w 192"/>
                  <a:gd name="T45" fmla="*/ 179 h 192"/>
                  <a:gd name="T46" fmla="*/ 96 w 192"/>
                  <a:gd name="T47" fmla="*/ 192 h 192"/>
                  <a:gd name="T48" fmla="*/ 145 w 192"/>
                  <a:gd name="T49" fmla="*/ 179 h 192"/>
                  <a:gd name="T50" fmla="*/ 151 w 192"/>
                  <a:gd name="T51" fmla="*/ 185 h 192"/>
                  <a:gd name="T52" fmla="*/ 168 w 192"/>
                  <a:gd name="T53" fmla="*/ 192 h 192"/>
                  <a:gd name="T54" fmla="*/ 185 w 192"/>
                  <a:gd name="T55" fmla="*/ 185 h 192"/>
                  <a:gd name="T56" fmla="*/ 192 w 192"/>
                  <a:gd name="T57" fmla="*/ 168 h 192"/>
                  <a:gd name="T58" fmla="*/ 185 w 192"/>
                  <a:gd name="T59" fmla="*/ 151 h 192"/>
                  <a:gd name="T60" fmla="*/ 179 w 192"/>
                  <a:gd name="T61" fmla="*/ 145 h 192"/>
                  <a:gd name="T62" fmla="*/ 192 w 192"/>
                  <a:gd name="T63" fmla="*/ 96 h 192"/>
                  <a:gd name="T64" fmla="*/ 179 w 192"/>
                  <a:gd name="T65" fmla="*/ 47 h 192"/>
                  <a:gd name="T66" fmla="*/ 96 w 192"/>
                  <a:gd name="T67" fmla="*/ 176 h 192"/>
                  <a:gd name="T68" fmla="*/ 16 w 192"/>
                  <a:gd name="T69" fmla="*/ 96 h 192"/>
                  <a:gd name="T70" fmla="*/ 96 w 192"/>
                  <a:gd name="T71" fmla="*/ 16 h 192"/>
                  <a:gd name="T72" fmla="*/ 176 w 192"/>
                  <a:gd name="T73" fmla="*/ 96 h 192"/>
                  <a:gd name="T74" fmla="*/ 96 w 192"/>
                  <a:gd name="T7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79" y="47"/>
                    </a:moveTo>
                    <a:cubicBezTo>
                      <a:pt x="185" y="41"/>
                      <a:pt x="185" y="41"/>
                      <a:pt x="185" y="41"/>
                    </a:cubicBezTo>
                    <a:cubicBezTo>
                      <a:pt x="190" y="36"/>
                      <a:pt x="192" y="30"/>
                      <a:pt x="192" y="24"/>
                    </a:cubicBezTo>
                    <a:cubicBezTo>
                      <a:pt x="192" y="17"/>
                      <a:pt x="190" y="11"/>
                      <a:pt x="185" y="7"/>
                    </a:cubicBezTo>
                    <a:cubicBezTo>
                      <a:pt x="181" y="2"/>
                      <a:pt x="175" y="0"/>
                      <a:pt x="168" y="0"/>
                    </a:cubicBezTo>
                    <a:cubicBezTo>
                      <a:pt x="162" y="0"/>
                      <a:pt x="156" y="2"/>
                      <a:pt x="151" y="7"/>
                    </a:cubicBezTo>
                    <a:cubicBezTo>
                      <a:pt x="145" y="13"/>
                      <a:pt x="145" y="13"/>
                      <a:pt x="145" y="13"/>
                    </a:cubicBezTo>
                    <a:cubicBezTo>
                      <a:pt x="130" y="5"/>
                      <a:pt x="113" y="0"/>
                      <a:pt x="96" y="0"/>
                    </a:cubicBezTo>
                    <a:cubicBezTo>
                      <a:pt x="79" y="0"/>
                      <a:pt x="62" y="5"/>
                      <a:pt x="47" y="13"/>
                    </a:cubicBezTo>
                    <a:cubicBezTo>
                      <a:pt x="41" y="7"/>
                      <a:pt x="41" y="7"/>
                      <a:pt x="41" y="7"/>
                    </a:cubicBezTo>
                    <a:cubicBezTo>
                      <a:pt x="37" y="2"/>
                      <a:pt x="31" y="0"/>
                      <a:pt x="24" y="0"/>
                    </a:cubicBezTo>
                    <a:cubicBezTo>
                      <a:pt x="18" y="0"/>
                      <a:pt x="12" y="2"/>
                      <a:pt x="7" y="7"/>
                    </a:cubicBezTo>
                    <a:cubicBezTo>
                      <a:pt x="3" y="11"/>
                      <a:pt x="0" y="17"/>
                      <a:pt x="0" y="24"/>
                    </a:cubicBezTo>
                    <a:cubicBezTo>
                      <a:pt x="0" y="30"/>
                      <a:pt x="3" y="36"/>
                      <a:pt x="7" y="41"/>
                    </a:cubicBezTo>
                    <a:cubicBezTo>
                      <a:pt x="14" y="47"/>
                      <a:pt x="14" y="47"/>
                      <a:pt x="14" y="47"/>
                    </a:cubicBezTo>
                    <a:cubicBezTo>
                      <a:pt x="5" y="62"/>
                      <a:pt x="0" y="79"/>
                      <a:pt x="0" y="96"/>
                    </a:cubicBezTo>
                    <a:cubicBezTo>
                      <a:pt x="0" y="113"/>
                      <a:pt x="5" y="130"/>
                      <a:pt x="13" y="145"/>
                    </a:cubicBezTo>
                    <a:cubicBezTo>
                      <a:pt x="7" y="151"/>
                      <a:pt x="7" y="151"/>
                      <a:pt x="7" y="151"/>
                    </a:cubicBezTo>
                    <a:cubicBezTo>
                      <a:pt x="3" y="155"/>
                      <a:pt x="0" y="161"/>
                      <a:pt x="0" y="168"/>
                    </a:cubicBezTo>
                    <a:cubicBezTo>
                      <a:pt x="0" y="174"/>
                      <a:pt x="3" y="180"/>
                      <a:pt x="7" y="185"/>
                    </a:cubicBezTo>
                    <a:cubicBezTo>
                      <a:pt x="12" y="189"/>
                      <a:pt x="18" y="192"/>
                      <a:pt x="24" y="192"/>
                    </a:cubicBezTo>
                    <a:cubicBezTo>
                      <a:pt x="31" y="192"/>
                      <a:pt x="37" y="189"/>
                      <a:pt x="41" y="185"/>
                    </a:cubicBezTo>
                    <a:cubicBezTo>
                      <a:pt x="47" y="179"/>
                      <a:pt x="47" y="179"/>
                      <a:pt x="47" y="179"/>
                    </a:cubicBezTo>
                    <a:cubicBezTo>
                      <a:pt x="62" y="187"/>
                      <a:pt x="79" y="192"/>
                      <a:pt x="96" y="192"/>
                    </a:cubicBezTo>
                    <a:cubicBezTo>
                      <a:pt x="113" y="192"/>
                      <a:pt x="130" y="187"/>
                      <a:pt x="145" y="179"/>
                    </a:cubicBezTo>
                    <a:cubicBezTo>
                      <a:pt x="151" y="185"/>
                      <a:pt x="151" y="185"/>
                      <a:pt x="151" y="185"/>
                    </a:cubicBezTo>
                    <a:cubicBezTo>
                      <a:pt x="156" y="189"/>
                      <a:pt x="162" y="192"/>
                      <a:pt x="168" y="192"/>
                    </a:cubicBezTo>
                    <a:cubicBezTo>
                      <a:pt x="175" y="192"/>
                      <a:pt x="181" y="189"/>
                      <a:pt x="185" y="185"/>
                    </a:cubicBezTo>
                    <a:cubicBezTo>
                      <a:pt x="190" y="180"/>
                      <a:pt x="192" y="174"/>
                      <a:pt x="192" y="168"/>
                    </a:cubicBezTo>
                    <a:cubicBezTo>
                      <a:pt x="192" y="161"/>
                      <a:pt x="190" y="155"/>
                      <a:pt x="185" y="151"/>
                    </a:cubicBezTo>
                    <a:cubicBezTo>
                      <a:pt x="179" y="145"/>
                      <a:pt x="179" y="145"/>
                      <a:pt x="179" y="145"/>
                    </a:cubicBezTo>
                    <a:cubicBezTo>
                      <a:pt x="188" y="130"/>
                      <a:pt x="192" y="113"/>
                      <a:pt x="192" y="96"/>
                    </a:cubicBezTo>
                    <a:cubicBezTo>
                      <a:pt x="192" y="79"/>
                      <a:pt x="188" y="62"/>
                      <a:pt x="179" y="47"/>
                    </a:cubicBezTo>
                    <a:close/>
                    <a:moveTo>
                      <a:pt x="96" y="176"/>
                    </a:moveTo>
                    <a:cubicBezTo>
                      <a:pt x="52" y="176"/>
                      <a:pt x="16" y="140"/>
                      <a:pt x="16" y="96"/>
                    </a:cubicBezTo>
                    <a:cubicBezTo>
                      <a:pt x="16" y="52"/>
                      <a:pt x="52" y="16"/>
                      <a:pt x="96" y="16"/>
                    </a:cubicBezTo>
                    <a:cubicBezTo>
                      <a:pt x="140" y="16"/>
                      <a:pt x="176" y="52"/>
                      <a:pt x="176" y="96"/>
                    </a:cubicBezTo>
                    <a:cubicBezTo>
                      <a:pt x="176" y="140"/>
                      <a:pt x="140" y="176"/>
                      <a:pt x="96" y="176"/>
                    </a:cubicBezTo>
                    <a:close/>
                  </a:path>
                </a:pathLst>
              </a:custGeom>
              <a:solidFill>
                <a:srgbClr val="F1AF59"/>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92"/>
              <p:cNvSpPr>
                <a:spLocks noEditPoints="1"/>
              </p:cNvSpPr>
              <p:nvPr/>
            </p:nvSpPr>
            <p:spPr bwMode="auto">
              <a:xfrm>
                <a:off x="7218363" y="3257550"/>
                <a:ext cx="404813" cy="406400"/>
              </a:xfrm>
              <a:custGeom>
                <a:avLst/>
                <a:gdLst>
                  <a:gd name="T0" fmla="*/ 72 w 144"/>
                  <a:gd name="T1" fmla="*/ 0 h 144"/>
                  <a:gd name="T2" fmla="*/ 0 w 144"/>
                  <a:gd name="T3" fmla="*/ 72 h 144"/>
                  <a:gd name="T4" fmla="*/ 72 w 144"/>
                  <a:gd name="T5" fmla="*/ 144 h 144"/>
                  <a:gd name="T6" fmla="*/ 144 w 144"/>
                  <a:gd name="T7" fmla="*/ 72 h 144"/>
                  <a:gd name="T8" fmla="*/ 72 w 144"/>
                  <a:gd name="T9" fmla="*/ 0 h 144"/>
                  <a:gd name="T10" fmla="*/ 104 w 144"/>
                  <a:gd name="T11" fmla="*/ 72 h 144"/>
                  <a:gd name="T12" fmla="*/ 72 w 144"/>
                  <a:gd name="T13" fmla="*/ 104 h 144"/>
                  <a:gd name="T14" fmla="*/ 40 w 144"/>
                  <a:gd name="T15" fmla="*/ 72 h 144"/>
                  <a:gd name="T16" fmla="*/ 47 w 144"/>
                  <a:gd name="T17" fmla="*/ 52 h 144"/>
                  <a:gd name="T18" fmla="*/ 41 w 144"/>
                  <a:gd name="T19" fmla="*/ 47 h 144"/>
                  <a:gd name="T20" fmla="*/ 41 w 144"/>
                  <a:gd name="T21" fmla="*/ 41 h 144"/>
                  <a:gd name="T22" fmla="*/ 47 w 144"/>
                  <a:gd name="T23" fmla="*/ 41 h 144"/>
                  <a:gd name="T24" fmla="*/ 53 w 144"/>
                  <a:gd name="T25" fmla="*/ 47 h 144"/>
                  <a:gd name="T26" fmla="*/ 72 w 144"/>
                  <a:gd name="T27" fmla="*/ 40 h 144"/>
                  <a:gd name="T28" fmla="*/ 92 w 144"/>
                  <a:gd name="T29" fmla="*/ 47 h 144"/>
                  <a:gd name="T30" fmla="*/ 98 w 144"/>
                  <a:gd name="T31" fmla="*/ 41 h 144"/>
                  <a:gd name="T32" fmla="*/ 103 w 144"/>
                  <a:gd name="T33" fmla="*/ 41 h 144"/>
                  <a:gd name="T34" fmla="*/ 103 w 144"/>
                  <a:gd name="T35" fmla="*/ 47 h 144"/>
                  <a:gd name="T36" fmla="*/ 97 w 144"/>
                  <a:gd name="T37" fmla="*/ 52 h 144"/>
                  <a:gd name="T38" fmla="*/ 104 w 144"/>
                  <a:gd name="T3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44">
                    <a:moveTo>
                      <a:pt x="72" y="0"/>
                    </a:moveTo>
                    <a:cubicBezTo>
                      <a:pt x="32" y="0"/>
                      <a:pt x="0" y="32"/>
                      <a:pt x="0" y="72"/>
                    </a:cubicBezTo>
                    <a:cubicBezTo>
                      <a:pt x="0" y="112"/>
                      <a:pt x="32" y="144"/>
                      <a:pt x="72" y="144"/>
                    </a:cubicBezTo>
                    <a:cubicBezTo>
                      <a:pt x="112" y="144"/>
                      <a:pt x="144" y="112"/>
                      <a:pt x="144" y="72"/>
                    </a:cubicBezTo>
                    <a:cubicBezTo>
                      <a:pt x="144" y="32"/>
                      <a:pt x="112" y="0"/>
                      <a:pt x="72" y="0"/>
                    </a:cubicBezTo>
                    <a:close/>
                    <a:moveTo>
                      <a:pt x="104" y="72"/>
                    </a:moveTo>
                    <a:cubicBezTo>
                      <a:pt x="104" y="90"/>
                      <a:pt x="90" y="104"/>
                      <a:pt x="72" y="104"/>
                    </a:cubicBezTo>
                    <a:cubicBezTo>
                      <a:pt x="55" y="104"/>
                      <a:pt x="40" y="90"/>
                      <a:pt x="40" y="72"/>
                    </a:cubicBezTo>
                    <a:cubicBezTo>
                      <a:pt x="40" y="64"/>
                      <a:pt x="43" y="58"/>
                      <a:pt x="47" y="52"/>
                    </a:cubicBezTo>
                    <a:cubicBezTo>
                      <a:pt x="41" y="47"/>
                      <a:pt x="41" y="47"/>
                      <a:pt x="41" y="47"/>
                    </a:cubicBezTo>
                    <a:cubicBezTo>
                      <a:pt x="40" y="45"/>
                      <a:pt x="40" y="43"/>
                      <a:pt x="41" y="41"/>
                    </a:cubicBezTo>
                    <a:cubicBezTo>
                      <a:pt x="43" y="39"/>
                      <a:pt x="45" y="39"/>
                      <a:pt x="47" y="41"/>
                    </a:cubicBezTo>
                    <a:cubicBezTo>
                      <a:pt x="53" y="47"/>
                      <a:pt x="53" y="47"/>
                      <a:pt x="53" y="47"/>
                    </a:cubicBezTo>
                    <a:cubicBezTo>
                      <a:pt x="58" y="42"/>
                      <a:pt x="65" y="40"/>
                      <a:pt x="72" y="40"/>
                    </a:cubicBezTo>
                    <a:cubicBezTo>
                      <a:pt x="80" y="40"/>
                      <a:pt x="86" y="42"/>
                      <a:pt x="92" y="47"/>
                    </a:cubicBezTo>
                    <a:cubicBezTo>
                      <a:pt x="98" y="41"/>
                      <a:pt x="98" y="41"/>
                      <a:pt x="98" y="41"/>
                    </a:cubicBezTo>
                    <a:cubicBezTo>
                      <a:pt x="99" y="39"/>
                      <a:pt x="102" y="39"/>
                      <a:pt x="103" y="41"/>
                    </a:cubicBezTo>
                    <a:cubicBezTo>
                      <a:pt x="105" y="43"/>
                      <a:pt x="105" y="45"/>
                      <a:pt x="103" y="47"/>
                    </a:cubicBezTo>
                    <a:cubicBezTo>
                      <a:pt x="97" y="52"/>
                      <a:pt x="97" y="52"/>
                      <a:pt x="97" y="52"/>
                    </a:cubicBezTo>
                    <a:cubicBezTo>
                      <a:pt x="102" y="58"/>
                      <a:pt x="104" y="65"/>
                      <a:pt x="104" y="72"/>
                    </a:cubicBezTo>
                    <a:close/>
                  </a:path>
                </a:pathLst>
              </a:custGeom>
              <a:solidFill>
                <a:srgbClr val="F1AF59"/>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5" name="文本框 43"/>
            <p:cNvSpPr txBox="1"/>
            <p:nvPr/>
          </p:nvSpPr>
          <p:spPr>
            <a:xfrm>
              <a:off x="236629" y="3897872"/>
              <a:ext cx="1565776" cy="495745"/>
            </a:xfrm>
            <a:prstGeom prst="rect">
              <a:avLst/>
            </a:prstGeom>
            <a:noFill/>
          </p:spPr>
          <p:txBody>
            <a:bodyPr wrap="none" rtlCol="0">
              <a:spAutoFit/>
            </a:bodyPr>
            <a:lstStyle/>
            <a:p>
              <a:pPr algn="ctr"/>
              <a:r>
                <a:rPr lang="zh-CN" altLang="en-US" sz="2000" b="1" dirty="0">
                  <a:solidFill>
                    <a:srgbClr val="FF0000"/>
                  </a:solidFill>
                </a:rPr>
                <a:t>音乐骰子</a:t>
              </a:r>
              <a:endParaRPr lang="zh-CN" altLang="en-US" sz="2000" b="1" dirty="0">
                <a:solidFill>
                  <a:srgbClr val="3A3A3A"/>
                </a:solidFill>
              </a:endParaRPr>
            </a:p>
          </p:txBody>
        </p:sp>
        <p:sp>
          <p:nvSpPr>
            <p:cNvPr id="26" name="Freeform 155"/>
            <p:cNvSpPr>
              <a:spLocks noEditPoints="1"/>
            </p:cNvSpPr>
            <p:nvPr/>
          </p:nvSpPr>
          <p:spPr bwMode="auto">
            <a:xfrm>
              <a:off x="8208603" y="3420079"/>
              <a:ext cx="489329" cy="415072"/>
            </a:xfrm>
            <a:custGeom>
              <a:avLst/>
              <a:gdLst>
                <a:gd name="T0" fmla="*/ 156 w 342"/>
                <a:gd name="T1" fmla="*/ 187 h 290"/>
                <a:gd name="T2" fmla="*/ 165 w 342"/>
                <a:gd name="T3" fmla="*/ 216 h 290"/>
                <a:gd name="T4" fmla="*/ 184 w 342"/>
                <a:gd name="T5" fmla="*/ 220 h 290"/>
                <a:gd name="T6" fmla="*/ 200 w 342"/>
                <a:gd name="T7" fmla="*/ 183 h 290"/>
                <a:gd name="T8" fmla="*/ 184 w 342"/>
                <a:gd name="T9" fmla="*/ 164 h 290"/>
                <a:gd name="T10" fmla="*/ 204 w 342"/>
                <a:gd name="T11" fmla="*/ 161 h 290"/>
                <a:gd name="T12" fmla="*/ 208 w 342"/>
                <a:gd name="T13" fmla="*/ 160 h 290"/>
                <a:gd name="T14" fmla="*/ 229 w 342"/>
                <a:gd name="T15" fmla="*/ 165 h 290"/>
                <a:gd name="T16" fmla="*/ 242 w 342"/>
                <a:gd name="T17" fmla="*/ 164 h 290"/>
                <a:gd name="T18" fmla="*/ 250 w 342"/>
                <a:gd name="T19" fmla="*/ 171 h 290"/>
                <a:gd name="T20" fmla="*/ 259 w 342"/>
                <a:gd name="T21" fmla="*/ 145 h 290"/>
                <a:gd name="T22" fmla="*/ 264 w 342"/>
                <a:gd name="T23" fmla="*/ 134 h 290"/>
                <a:gd name="T24" fmla="*/ 276 w 342"/>
                <a:gd name="T25" fmla="*/ 133 h 290"/>
                <a:gd name="T26" fmla="*/ 245 w 342"/>
                <a:gd name="T27" fmla="*/ 112 h 290"/>
                <a:gd name="T28" fmla="*/ 215 w 342"/>
                <a:gd name="T29" fmla="*/ 110 h 290"/>
                <a:gd name="T30" fmla="*/ 186 w 342"/>
                <a:gd name="T31" fmla="*/ 124 h 290"/>
                <a:gd name="T32" fmla="*/ 174 w 342"/>
                <a:gd name="T33" fmla="*/ 124 h 290"/>
                <a:gd name="T34" fmla="*/ 168 w 342"/>
                <a:gd name="T35" fmla="*/ 136 h 290"/>
                <a:gd name="T36" fmla="*/ 165 w 342"/>
                <a:gd name="T37" fmla="*/ 142 h 290"/>
                <a:gd name="T38" fmla="*/ 153 w 342"/>
                <a:gd name="T39" fmla="*/ 148 h 290"/>
                <a:gd name="T40" fmla="*/ 162 w 342"/>
                <a:gd name="T41" fmla="*/ 151 h 290"/>
                <a:gd name="T42" fmla="*/ 172 w 342"/>
                <a:gd name="T43" fmla="*/ 156 h 290"/>
                <a:gd name="T44" fmla="*/ 177 w 342"/>
                <a:gd name="T45" fmla="*/ 156 h 290"/>
                <a:gd name="T46" fmla="*/ 171 w 342"/>
                <a:gd name="T47" fmla="*/ 164 h 290"/>
                <a:gd name="T48" fmla="*/ 149 w 342"/>
                <a:gd name="T49" fmla="*/ 156 h 290"/>
                <a:gd name="T50" fmla="*/ 141 w 342"/>
                <a:gd name="T51" fmla="*/ 183 h 290"/>
                <a:gd name="T52" fmla="*/ 267 w 342"/>
                <a:gd name="T53" fmla="*/ 189 h 290"/>
                <a:gd name="T54" fmla="*/ 150 w 342"/>
                <a:gd name="T55" fmla="*/ 134 h 290"/>
                <a:gd name="T56" fmla="*/ 246 w 342"/>
                <a:gd name="T57" fmla="*/ 181 h 290"/>
                <a:gd name="T58" fmla="*/ 197 w 342"/>
                <a:gd name="T59" fmla="*/ 114 h 290"/>
                <a:gd name="T60" fmla="*/ 298 w 342"/>
                <a:gd name="T61" fmla="*/ 204 h 290"/>
                <a:gd name="T62" fmla="*/ 165 w 342"/>
                <a:gd name="T63" fmla="*/ 123 h 290"/>
                <a:gd name="T64" fmla="*/ 165 w 342"/>
                <a:gd name="T65" fmla="*/ 119 h 290"/>
                <a:gd name="T66" fmla="*/ 144 w 342"/>
                <a:gd name="T67" fmla="*/ 128 h 290"/>
                <a:gd name="T68" fmla="*/ 187 w 342"/>
                <a:gd name="T69" fmla="*/ 247 h 290"/>
                <a:gd name="T70" fmla="*/ 103 w 342"/>
                <a:gd name="T71" fmla="*/ 237 h 290"/>
                <a:gd name="T72" fmla="*/ 44 w 342"/>
                <a:gd name="T73" fmla="*/ 260 h 290"/>
                <a:gd name="T74" fmla="*/ 270 w 342"/>
                <a:gd name="T75" fmla="*/ 250 h 290"/>
                <a:gd name="T76" fmla="*/ 273 w 342"/>
                <a:gd name="T77" fmla="*/ 182 h 290"/>
                <a:gd name="T78" fmla="*/ 279 w 342"/>
                <a:gd name="T79" fmla="*/ 200 h 290"/>
                <a:gd name="T80" fmla="*/ 264 w 342"/>
                <a:gd name="T81" fmla="*/ 218 h 290"/>
                <a:gd name="T82" fmla="*/ 342 w 342"/>
                <a:gd name="T83" fmla="*/ 290 h 290"/>
                <a:gd name="T84" fmla="*/ 13 w 342"/>
                <a:gd name="T85" fmla="*/ 56 h 290"/>
                <a:gd name="T86" fmla="*/ 342 w 342"/>
                <a:gd name="T87" fmla="*/ 290 h 290"/>
                <a:gd name="T88" fmla="*/ 302 w 342"/>
                <a:gd name="T89" fmla="*/ 110 h 290"/>
                <a:gd name="T90" fmla="*/ 145 w 342"/>
                <a:gd name="T91" fmla="*/ 113 h 290"/>
                <a:gd name="T92" fmla="*/ 116 w 342"/>
                <a:gd name="T93" fmla="*/ 110 h 290"/>
                <a:gd name="T94" fmla="*/ 106 w 342"/>
                <a:gd name="T95" fmla="*/ 118 h 290"/>
                <a:gd name="T96" fmla="*/ 88 w 342"/>
                <a:gd name="T97" fmla="*/ 125 h 290"/>
                <a:gd name="T98" fmla="*/ 109 w 342"/>
                <a:gd name="T99" fmla="*/ 137 h 290"/>
                <a:gd name="T100" fmla="*/ 69 w 342"/>
                <a:gd name="T101" fmla="*/ 166 h 290"/>
                <a:gd name="T102" fmla="*/ 50 w 342"/>
                <a:gd name="T103" fmla="*/ 131 h 290"/>
                <a:gd name="T104" fmla="*/ 171 w 342"/>
                <a:gd name="T105" fmla="*/ 276 h 290"/>
                <a:gd name="T106" fmla="*/ 298 w 342"/>
                <a:gd name="T107" fmla="*/ 242 h 290"/>
                <a:gd name="T108" fmla="*/ 92 w 342"/>
                <a:gd name="T109" fmla="*/ 231 h 290"/>
                <a:gd name="T110" fmla="*/ 119 w 342"/>
                <a:gd name="T111" fmla="*/ 189 h 290"/>
                <a:gd name="T112" fmla="*/ 76 w 342"/>
                <a:gd name="T113" fmla="*/ 195 h 290"/>
                <a:gd name="T114" fmla="*/ 264 w 342"/>
                <a:gd name="T115" fmla="*/ 133 h 290"/>
                <a:gd name="T116" fmla="*/ 276 w 342"/>
                <a:gd name="T117" fmla="*/ 147 h 290"/>
                <a:gd name="T118" fmla="*/ 274 w 342"/>
                <a:gd name="T119" fmla="*/ 155 h 290"/>
                <a:gd name="T120" fmla="*/ 69 w 342"/>
                <a:gd name="T121" fmla="*/ 1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 h="290">
                  <a:moveTo>
                    <a:pt x="150" y="138"/>
                  </a:moveTo>
                  <a:cubicBezTo>
                    <a:pt x="151" y="140"/>
                    <a:pt x="148" y="141"/>
                    <a:pt x="147" y="140"/>
                  </a:cubicBezTo>
                  <a:cubicBezTo>
                    <a:pt x="145" y="139"/>
                    <a:pt x="148" y="135"/>
                    <a:pt x="150" y="138"/>
                  </a:cubicBezTo>
                  <a:close/>
                  <a:moveTo>
                    <a:pt x="141" y="183"/>
                  </a:moveTo>
                  <a:cubicBezTo>
                    <a:pt x="143" y="186"/>
                    <a:pt x="145" y="186"/>
                    <a:pt x="148" y="186"/>
                  </a:cubicBezTo>
                  <a:cubicBezTo>
                    <a:pt x="150" y="187"/>
                    <a:pt x="151" y="187"/>
                    <a:pt x="153" y="187"/>
                  </a:cubicBezTo>
                  <a:cubicBezTo>
                    <a:pt x="154" y="187"/>
                    <a:pt x="155" y="186"/>
                    <a:pt x="156" y="187"/>
                  </a:cubicBezTo>
                  <a:cubicBezTo>
                    <a:pt x="158" y="188"/>
                    <a:pt x="160" y="187"/>
                    <a:pt x="161" y="192"/>
                  </a:cubicBezTo>
                  <a:cubicBezTo>
                    <a:pt x="161" y="193"/>
                    <a:pt x="160" y="201"/>
                    <a:pt x="165" y="206"/>
                  </a:cubicBezTo>
                  <a:cubicBezTo>
                    <a:pt x="165" y="206"/>
                    <a:pt x="165" y="206"/>
                    <a:pt x="165" y="206"/>
                  </a:cubicBezTo>
                  <a:cubicBezTo>
                    <a:pt x="165" y="207"/>
                    <a:pt x="165" y="208"/>
                    <a:pt x="165" y="208"/>
                  </a:cubicBezTo>
                  <a:cubicBezTo>
                    <a:pt x="165" y="209"/>
                    <a:pt x="165" y="209"/>
                    <a:pt x="165" y="210"/>
                  </a:cubicBezTo>
                  <a:cubicBezTo>
                    <a:pt x="164" y="210"/>
                    <a:pt x="164" y="212"/>
                    <a:pt x="164" y="213"/>
                  </a:cubicBezTo>
                  <a:cubicBezTo>
                    <a:pt x="164" y="214"/>
                    <a:pt x="165" y="215"/>
                    <a:pt x="165" y="216"/>
                  </a:cubicBezTo>
                  <a:cubicBezTo>
                    <a:pt x="166" y="217"/>
                    <a:pt x="166" y="217"/>
                    <a:pt x="166" y="218"/>
                  </a:cubicBezTo>
                  <a:cubicBezTo>
                    <a:pt x="167" y="219"/>
                    <a:pt x="167" y="220"/>
                    <a:pt x="167" y="221"/>
                  </a:cubicBezTo>
                  <a:cubicBezTo>
                    <a:pt x="167" y="222"/>
                    <a:pt x="168" y="223"/>
                    <a:pt x="169" y="224"/>
                  </a:cubicBezTo>
                  <a:cubicBezTo>
                    <a:pt x="170" y="224"/>
                    <a:pt x="170" y="225"/>
                    <a:pt x="170" y="226"/>
                  </a:cubicBezTo>
                  <a:cubicBezTo>
                    <a:pt x="170" y="228"/>
                    <a:pt x="172" y="229"/>
                    <a:pt x="174" y="228"/>
                  </a:cubicBezTo>
                  <a:cubicBezTo>
                    <a:pt x="177" y="227"/>
                    <a:pt x="179" y="226"/>
                    <a:pt x="181" y="223"/>
                  </a:cubicBezTo>
                  <a:cubicBezTo>
                    <a:pt x="183" y="222"/>
                    <a:pt x="183" y="221"/>
                    <a:pt x="184" y="220"/>
                  </a:cubicBezTo>
                  <a:cubicBezTo>
                    <a:pt x="184" y="218"/>
                    <a:pt x="185" y="217"/>
                    <a:pt x="186" y="216"/>
                  </a:cubicBezTo>
                  <a:cubicBezTo>
                    <a:pt x="187" y="215"/>
                    <a:pt x="187" y="214"/>
                    <a:pt x="187" y="213"/>
                  </a:cubicBezTo>
                  <a:cubicBezTo>
                    <a:pt x="187" y="212"/>
                    <a:pt x="187" y="211"/>
                    <a:pt x="188" y="210"/>
                  </a:cubicBezTo>
                  <a:cubicBezTo>
                    <a:pt x="190" y="208"/>
                    <a:pt x="192" y="207"/>
                    <a:pt x="192" y="204"/>
                  </a:cubicBezTo>
                  <a:cubicBezTo>
                    <a:pt x="192" y="201"/>
                    <a:pt x="192" y="199"/>
                    <a:pt x="191" y="197"/>
                  </a:cubicBezTo>
                  <a:cubicBezTo>
                    <a:pt x="190" y="195"/>
                    <a:pt x="193" y="191"/>
                    <a:pt x="195" y="189"/>
                  </a:cubicBezTo>
                  <a:cubicBezTo>
                    <a:pt x="196" y="187"/>
                    <a:pt x="199" y="185"/>
                    <a:pt x="200" y="183"/>
                  </a:cubicBezTo>
                  <a:cubicBezTo>
                    <a:pt x="200" y="181"/>
                    <a:pt x="200" y="180"/>
                    <a:pt x="201" y="178"/>
                  </a:cubicBezTo>
                  <a:cubicBezTo>
                    <a:pt x="202" y="177"/>
                    <a:pt x="202" y="176"/>
                    <a:pt x="202" y="175"/>
                  </a:cubicBezTo>
                  <a:cubicBezTo>
                    <a:pt x="201" y="175"/>
                    <a:pt x="199" y="176"/>
                    <a:pt x="198" y="177"/>
                  </a:cubicBezTo>
                  <a:cubicBezTo>
                    <a:pt x="196" y="178"/>
                    <a:pt x="195" y="178"/>
                    <a:pt x="193" y="177"/>
                  </a:cubicBezTo>
                  <a:cubicBezTo>
                    <a:pt x="192" y="175"/>
                    <a:pt x="190" y="174"/>
                    <a:pt x="189" y="173"/>
                  </a:cubicBezTo>
                  <a:cubicBezTo>
                    <a:pt x="188" y="171"/>
                    <a:pt x="187" y="168"/>
                    <a:pt x="185" y="166"/>
                  </a:cubicBezTo>
                  <a:cubicBezTo>
                    <a:pt x="184" y="165"/>
                    <a:pt x="184" y="165"/>
                    <a:pt x="184" y="164"/>
                  </a:cubicBezTo>
                  <a:cubicBezTo>
                    <a:pt x="184" y="163"/>
                    <a:pt x="185" y="163"/>
                    <a:pt x="185" y="163"/>
                  </a:cubicBezTo>
                  <a:cubicBezTo>
                    <a:pt x="188" y="164"/>
                    <a:pt x="188" y="168"/>
                    <a:pt x="190" y="169"/>
                  </a:cubicBezTo>
                  <a:cubicBezTo>
                    <a:pt x="192" y="171"/>
                    <a:pt x="194" y="172"/>
                    <a:pt x="194" y="175"/>
                  </a:cubicBezTo>
                  <a:cubicBezTo>
                    <a:pt x="195" y="176"/>
                    <a:pt x="197" y="175"/>
                    <a:pt x="198" y="174"/>
                  </a:cubicBezTo>
                  <a:cubicBezTo>
                    <a:pt x="201" y="172"/>
                    <a:pt x="204" y="169"/>
                    <a:pt x="206" y="167"/>
                  </a:cubicBezTo>
                  <a:cubicBezTo>
                    <a:pt x="207" y="166"/>
                    <a:pt x="208" y="164"/>
                    <a:pt x="208" y="163"/>
                  </a:cubicBezTo>
                  <a:cubicBezTo>
                    <a:pt x="208" y="162"/>
                    <a:pt x="205" y="161"/>
                    <a:pt x="204" y="161"/>
                  </a:cubicBezTo>
                  <a:cubicBezTo>
                    <a:pt x="203" y="162"/>
                    <a:pt x="202" y="163"/>
                    <a:pt x="201" y="162"/>
                  </a:cubicBezTo>
                  <a:cubicBezTo>
                    <a:pt x="200" y="162"/>
                    <a:pt x="200" y="162"/>
                    <a:pt x="199" y="161"/>
                  </a:cubicBezTo>
                  <a:cubicBezTo>
                    <a:pt x="199" y="161"/>
                    <a:pt x="196" y="159"/>
                    <a:pt x="197" y="158"/>
                  </a:cubicBezTo>
                  <a:cubicBezTo>
                    <a:pt x="197" y="157"/>
                    <a:pt x="200" y="159"/>
                    <a:pt x="201" y="159"/>
                  </a:cubicBezTo>
                  <a:cubicBezTo>
                    <a:pt x="202" y="159"/>
                    <a:pt x="202" y="159"/>
                    <a:pt x="203" y="160"/>
                  </a:cubicBezTo>
                  <a:cubicBezTo>
                    <a:pt x="204" y="160"/>
                    <a:pt x="204" y="159"/>
                    <a:pt x="205" y="160"/>
                  </a:cubicBezTo>
                  <a:cubicBezTo>
                    <a:pt x="206" y="161"/>
                    <a:pt x="206" y="160"/>
                    <a:pt x="208" y="160"/>
                  </a:cubicBezTo>
                  <a:cubicBezTo>
                    <a:pt x="209" y="160"/>
                    <a:pt x="210" y="160"/>
                    <a:pt x="211" y="159"/>
                  </a:cubicBezTo>
                  <a:cubicBezTo>
                    <a:pt x="213" y="159"/>
                    <a:pt x="217" y="158"/>
                    <a:pt x="217" y="161"/>
                  </a:cubicBezTo>
                  <a:cubicBezTo>
                    <a:pt x="216" y="162"/>
                    <a:pt x="218" y="162"/>
                    <a:pt x="219" y="162"/>
                  </a:cubicBezTo>
                  <a:cubicBezTo>
                    <a:pt x="220" y="162"/>
                    <a:pt x="220" y="164"/>
                    <a:pt x="221" y="165"/>
                  </a:cubicBezTo>
                  <a:cubicBezTo>
                    <a:pt x="221" y="167"/>
                    <a:pt x="223" y="168"/>
                    <a:pt x="224" y="170"/>
                  </a:cubicBezTo>
                  <a:cubicBezTo>
                    <a:pt x="225" y="170"/>
                    <a:pt x="228" y="174"/>
                    <a:pt x="229" y="174"/>
                  </a:cubicBezTo>
                  <a:cubicBezTo>
                    <a:pt x="234" y="174"/>
                    <a:pt x="229" y="167"/>
                    <a:pt x="229" y="165"/>
                  </a:cubicBezTo>
                  <a:cubicBezTo>
                    <a:pt x="230" y="164"/>
                    <a:pt x="231" y="163"/>
                    <a:pt x="232" y="161"/>
                  </a:cubicBezTo>
                  <a:cubicBezTo>
                    <a:pt x="233" y="160"/>
                    <a:pt x="233" y="159"/>
                    <a:pt x="234" y="158"/>
                  </a:cubicBezTo>
                  <a:cubicBezTo>
                    <a:pt x="235" y="157"/>
                    <a:pt x="235" y="157"/>
                    <a:pt x="235" y="157"/>
                  </a:cubicBezTo>
                  <a:cubicBezTo>
                    <a:pt x="235" y="157"/>
                    <a:pt x="236" y="157"/>
                    <a:pt x="237" y="158"/>
                  </a:cubicBezTo>
                  <a:cubicBezTo>
                    <a:pt x="238" y="158"/>
                    <a:pt x="238" y="160"/>
                    <a:pt x="239" y="160"/>
                  </a:cubicBezTo>
                  <a:cubicBezTo>
                    <a:pt x="240" y="161"/>
                    <a:pt x="240" y="162"/>
                    <a:pt x="241" y="163"/>
                  </a:cubicBezTo>
                  <a:cubicBezTo>
                    <a:pt x="241" y="163"/>
                    <a:pt x="241" y="164"/>
                    <a:pt x="242" y="164"/>
                  </a:cubicBezTo>
                  <a:cubicBezTo>
                    <a:pt x="243" y="165"/>
                    <a:pt x="244" y="165"/>
                    <a:pt x="244" y="167"/>
                  </a:cubicBezTo>
                  <a:cubicBezTo>
                    <a:pt x="246" y="169"/>
                    <a:pt x="245" y="172"/>
                    <a:pt x="247" y="174"/>
                  </a:cubicBezTo>
                  <a:cubicBezTo>
                    <a:pt x="249" y="176"/>
                    <a:pt x="250" y="179"/>
                    <a:pt x="252" y="181"/>
                  </a:cubicBezTo>
                  <a:cubicBezTo>
                    <a:pt x="253" y="182"/>
                    <a:pt x="253" y="181"/>
                    <a:pt x="253" y="180"/>
                  </a:cubicBezTo>
                  <a:cubicBezTo>
                    <a:pt x="253" y="179"/>
                    <a:pt x="252" y="178"/>
                    <a:pt x="251" y="177"/>
                  </a:cubicBezTo>
                  <a:cubicBezTo>
                    <a:pt x="250" y="175"/>
                    <a:pt x="247" y="173"/>
                    <a:pt x="247" y="171"/>
                  </a:cubicBezTo>
                  <a:cubicBezTo>
                    <a:pt x="247" y="169"/>
                    <a:pt x="249" y="170"/>
                    <a:pt x="250" y="171"/>
                  </a:cubicBezTo>
                  <a:cubicBezTo>
                    <a:pt x="251" y="172"/>
                    <a:pt x="253" y="173"/>
                    <a:pt x="254" y="173"/>
                  </a:cubicBezTo>
                  <a:cubicBezTo>
                    <a:pt x="255" y="173"/>
                    <a:pt x="256" y="173"/>
                    <a:pt x="256" y="172"/>
                  </a:cubicBezTo>
                  <a:cubicBezTo>
                    <a:pt x="257" y="171"/>
                    <a:pt x="256" y="162"/>
                    <a:pt x="257" y="162"/>
                  </a:cubicBezTo>
                  <a:cubicBezTo>
                    <a:pt x="259" y="162"/>
                    <a:pt x="259" y="163"/>
                    <a:pt x="260" y="162"/>
                  </a:cubicBezTo>
                  <a:cubicBezTo>
                    <a:pt x="262" y="161"/>
                    <a:pt x="264" y="158"/>
                    <a:pt x="263" y="155"/>
                  </a:cubicBezTo>
                  <a:cubicBezTo>
                    <a:pt x="260" y="150"/>
                    <a:pt x="257" y="151"/>
                    <a:pt x="255" y="146"/>
                  </a:cubicBezTo>
                  <a:cubicBezTo>
                    <a:pt x="255" y="145"/>
                    <a:pt x="257" y="143"/>
                    <a:pt x="259" y="145"/>
                  </a:cubicBezTo>
                  <a:cubicBezTo>
                    <a:pt x="260" y="146"/>
                    <a:pt x="261" y="146"/>
                    <a:pt x="261" y="147"/>
                  </a:cubicBezTo>
                  <a:cubicBezTo>
                    <a:pt x="261" y="148"/>
                    <a:pt x="264" y="151"/>
                    <a:pt x="265" y="152"/>
                  </a:cubicBezTo>
                  <a:cubicBezTo>
                    <a:pt x="266" y="152"/>
                    <a:pt x="267" y="152"/>
                    <a:pt x="267" y="151"/>
                  </a:cubicBezTo>
                  <a:cubicBezTo>
                    <a:pt x="267" y="150"/>
                    <a:pt x="264" y="148"/>
                    <a:pt x="264" y="147"/>
                  </a:cubicBezTo>
                  <a:cubicBezTo>
                    <a:pt x="263" y="145"/>
                    <a:pt x="264" y="144"/>
                    <a:pt x="265" y="144"/>
                  </a:cubicBezTo>
                  <a:cubicBezTo>
                    <a:pt x="267" y="144"/>
                    <a:pt x="267" y="142"/>
                    <a:pt x="267" y="140"/>
                  </a:cubicBezTo>
                  <a:cubicBezTo>
                    <a:pt x="267" y="138"/>
                    <a:pt x="266" y="135"/>
                    <a:pt x="264" y="134"/>
                  </a:cubicBezTo>
                  <a:cubicBezTo>
                    <a:pt x="263" y="133"/>
                    <a:pt x="262" y="132"/>
                    <a:pt x="261" y="132"/>
                  </a:cubicBezTo>
                  <a:cubicBezTo>
                    <a:pt x="260" y="131"/>
                    <a:pt x="259" y="132"/>
                    <a:pt x="259" y="131"/>
                  </a:cubicBezTo>
                  <a:cubicBezTo>
                    <a:pt x="257" y="129"/>
                    <a:pt x="260" y="127"/>
                    <a:pt x="262" y="128"/>
                  </a:cubicBezTo>
                  <a:cubicBezTo>
                    <a:pt x="269" y="129"/>
                    <a:pt x="270" y="127"/>
                    <a:pt x="272" y="128"/>
                  </a:cubicBezTo>
                  <a:cubicBezTo>
                    <a:pt x="274" y="129"/>
                    <a:pt x="272" y="131"/>
                    <a:pt x="272" y="132"/>
                  </a:cubicBezTo>
                  <a:cubicBezTo>
                    <a:pt x="272" y="134"/>
                    <a:pt x="275" y="137"/>
                    <a:pt x="277" y="138"/>
                  </a:cubicBezTo>
                  <a:cubicBezTo>
                    <a:pt x="280" y="141"/>
                    <a:pt x="279" y="134"/>
                    <a:pt x="276" y="133"/>
                  </a:cubicBezTo>
                  <a:cubicBezTo>
                    <a:pt x="274" y="131"/>
                    <a:pt x="275" y="130"/>
                    <a:pt x="277" y="131"/>
                  </a:cubicBezTo>
                  <a:cubicBezTo>
                    <a:pt x="278" y="131"/>
                    <a:pt x="279" y="131"/>
                    <a:pt x="280" y="130"/>
                  </a:cubicBezTo>
                  <a:cubicBezTo>
                    <a:pt x="280" y="130"/>
                    <a:pt x="284" y="129"/>
                    <a:pt x="285" y="128"/>
                  </a:cubicBezTo>
                  <a:cubicBezTo>
                    <a:pt x="285" y="126"/>
                    <a:pt x="279" y="125"/>
                    <a:pt x="277" y="124"/>
                  </a:cubicBezTo>
                  <a:cubicBezTo>
                    <a:pt x="274" y="123"/>
                    <a:pt x="267" y="119"/>
                    <a:pt x="260" y="118"/>
                  </a:cubicBezTo>
                  <a:cubicBezTo>
                    <a:pt x="259" y="118"/>
                    <a:pt x="254" y="116"/>
                    <a:pt x="253" y="115"/>
                  </a:cubicBezTo>
                  <a:cubicBezTo>
                    <a:pt x="251" y="113"/>
                    <a:pt x="247" y="112"/>
                    <a:pt x="245" y="112"/>
                  </a:cubicBezTo>
                  <a:cubicBezTo>
                    <a:pt x="243" y="112"/>
                    <a:pt x="240" y="112"/>
                    <a:pt x="237" y="110"/>
                  </a:cubicBezTo>
                  <a:cubicBezTo>
                    <a:pt x="236" y="110"/>
                    <a:pt x="235" y="109"/>
                    <a:pt x="234" y="109"/>
                  </a:cubicBezTo>
                  <a:cubicBezTo>
                    <a:pt x="233" y="108"/>
                    <a:pt x="232" y="108"/>
                    <a:pt x="231" y="108"/>
                  </a:cubicBezTo>
                  <a:cubicBezTo>
                    <a:pt x="230" y="108"/>
                    <a:pt x="230" y="108"/>
                    <a:pt x="230" y="108"/>
                  </a:cubicBezTo>
                  <a:cubicBezTo>
                    <a:pt x="229" y="109"/>
                    <a:pt x="227" y="109"/>
                    <a:pt x="226" y="109"/>
                  </a:cubicBezTo>
                  <a:cubicBezTo>
                    <a:pt x="225" y="109"/>
                    <a:pt x="224" y="108"/>
                    <a:pt x="223" y="108"/>
                  </a:cubicBezTo>
                  <a:cubicBezTo>
                    <a:pt x="221" y="108"/>
                    <a:pt x="217" y="109"/>
                    <a:pt x="215" y="110"/>
                  </a:cubicBezTo>
                  <a:cubicBezTo>
                    <a:pt x="214" y="110"/>
                    <a:pt x="210" y="111"/>
                    <a:pt x="209" y="112"/>
                  </a:cubicBezTo>
                  <a:cubicBezTo>
                    <a:pt x="208" y="113"/>
                    <a:pt x="209" y="113"/>
                    <a:pt x="208" y="114"/>
                  </a:cubicBezTo>
                  <a:cubicBezTo>
                    <a:pt x="207" y="114"/>
                    <a:pt x="199" y="115"/>
                    <a:pt x="199" y="117"/>
                  </a:cubicBezTo>
                  <a:cubicBezTo>
                    <a:pt x="198" y="119"/>
                    <a:pt x="200" y="119"/>
                    <a:pt x="201" y="119"/>
                  </a:cubicBezTo>
                  <a:cubicBezTo>
                    <a:pt x="201" y="121"/>
                    <a:pt x="196" y="120"/>
                    <a:pt x="195" y="120"/>
                  </a:cubicBezTo>
                  <a:cubicBezTo>
                    <a:pt x="194" y="120"/>
                    <a:pt x="193" y="121"/>
                    <a:pt x="192" y="122"/>
                  </a:cubicBezTo>
                  <a:cubicBezTo>
                    <a:pt x="191" y="122"/>
                    <a:pt x="188" y="125"/>
                    <a:pt x="186" y="124"/>
                  </a:cubicBezTo>
                  <a:cubicBezTo>
                    <a:pt x="186" y="123"/>
                    <a:pt x="185" y="124"/>
                    <a:pt x="185" y="124"/>
                  </a:cubicBezTo>
                  <a:cubicBezTo>
                    <a:pt x="185" y="126"/>
                    <a:pt x="185" y="126"/>
                    <a:pt x="184" y="127"/>
                  </a:cubicBezTo>
                  <a:cubicBezTo>
                    <a:pt x="183" y="127"/>
                    <a:pt x="183" y="128"/>
                    <a:pt x="182" y="129"/>
                  </a:cubicBezTo>
                  <a:cubicBezTo>
                    <a:pt x="180" y="129"/>
                    <a:pt x="177" y="127"/>
                    <a:pt x="181" y="127"/>
                  </a:cubicBezTo>
                  <a:cubicBezTo>
                    <a:pt x="181" y="127"/>
                    <a:pt x="183" y="126"/>
                    <a:pt x="183" y="126"/>
                  </a:cubicBezTo>
                  <a:cubicBezTo>
                    <a:pt x="183" y="124"/>
                    <a:pt x="179" y="124"/>
                    <a:pt x="178" y="124"/>
                  </a:cubicBezTo>
                  <a:cubicBezTo>
                    <a:pt x="176" y="124"/>
                    <a:pt x="175" y="123"/>
                    <a:pt x="174" y="124"/>
                  </a:cubicBezTo>
                  <a:cubicBezTo>
                    <a:pt x="168" y="124"/>
                    <a:pt x="166" y="129"/>
                    <a:pt x="165" y="130"/>
                  </a:cubicBezTo>
                  <a:cubicBezTo>
                    <a:pt x="165" y="130"/>
                    <a:pt x="164" y="131"/>
                    <a:pt x="164" y="131"/>
                  </a:cubicBezTo>
                  <a:cubicBezTo>
                    <a:pt x="163" y="132"/>
                    <a:pt x="162" y="132"/>
                    <a:pt x="161" y="133"/>
                  </a:cubicBezTo>
                  <a:cubicBezTo>
                    <a:pt x="159" y="133"/>
                    <a:pt x="158" y="134"/>
                    <a:pt x="159" y="137"/>
                  </a:cubicBezTo>
                  <a:cubicBezTo>
                    <a:pt x="161" y="138"/>
                    <a:pt x="162" y="136"/>
                    <a:pt x="164" y="137"/>
                  </a:cubicBezTo>
                  <a:cubicBezTo>
                    <a:pt x="164" y="138"/>
                    <a:pt x="165" y="139"/>
                    <a:pt x="165" y="140"/>
                  </a:cubicBezTo>
                  <a:cubicBezTo>
                    <a:pt x="167" y="139"/>
                    <a:pt x="168" y="137"/>
                    <a:pt x="168" y="136"/>
                  </a:cubicBezTo>
                  <a:cubicBezTo>
                    <a:pt x="169" y="136"/>
                    <a:pt x="168" y="135"/>
                    <a:pt x="168" y="135"/>
                  </a:cubicBezTo>
                  <a:cubicBezTo>
                    <a:pt x="167" y="134"/>
                    <a:pt x="170" y="131"/>
                    <a:pt x="171" y="130"/>
                  </a:cubicBezTo>
                  <a:cubicBezTo>
                    <a:pt x="172" y="130"/>
                    <a:pt x="173" y="130"/>
                    <a:pt x="172" y="131"/>
                  </a:cubicBezTo>
                  <a:cubicBezTo>
                    <a:pt x="170" y="134"/>
                    <a:pt x="174" y="134"/>
                    <a:pt x="172" y="136"/>
                  </a:cubicBezTo>
                  <a:cubicBezTo>
                    <a:pt x="172" y="137"/>
                    <a:pt x="171" y="139"/>
                    <a:pt x="170" y="140"/>
                  </a:cubicBezTo>
                  <a:cubicBezTo>
                    <a:pt x="169" y="141"/>
                    <a:pt x="167" y="141"/>
                    <a:pt x="166" y="141"/>
                  </a:cubicBezTo>
                  <a:cubicBezTo>
                    <a:pt x="166" y="142"/>
                    <a:pt x="166" y="142"/>
                    <a:pt x="165" y="142"/>
                  </a:cubicBezTo>
                  <a:cubicBezTo>
                    <a:pt x="164" y="142"/>
                    <a:pt x="164" y="142"/>
                    <a:pt x="163" y="141"/>
                  </a:cubicBezTo>
                  <a:cubicBezTo>
                    <a:pt x="163" y="140"/>
                    <a:pt x="163" y="139"/>
                    <a:pt x="162" y="139"/>
                  </a:cubicBezTo>
                  <a:cubicBezTo>
                    <a:pt x="161" y="139"/>
                    <a:pt x="162" y="141"/>
                    <a:pt x="162" y="141"/>
                  </a:cubicBezTo>
                  <a:cubicBezTo>
                    <a:pt x="161" y="142"/>
                    <a:pt x="160" y="141"/>
                    <a:pt x="159" y="141"/>
                  </a:cubicBezTo>
                  <a:cubicBezTo>
                    <a:pt x="158" y="141"/>
                    <a:pt x="157" y="142"/>
                    <a:pt x="156" y="143"/>
                  </a:cubicBezTo>
                  <a:cubicBezTo>
                    <a:pt x="155" y="143"/>
                    <a:pt x="152" y="143"/>
                    <a:pt x="152" y="145"/>
                  </a:cubicBezTo>
                  <a:cubicBezTo>
                    <a:pt x="152" y="146"/>
                    <a:pt x="153" y="147"/>
                    <a:pt x="153" y="148"/>
                  </a:cubicBezTo>
                  <a:cubicBezTo>
                    <a:pt x="153" y="149"/>
                    <a:pt x="153" y="150"/>
                    <a:pt x="151" y="149"/>
                  </a:cubicBezTo>
                  <a:cubicBezTo>
                    <a:pt x="150" y="149"/>
                    <a:pt x="149" y="148"/>
                    <a:pt x="147" y="148"/>
                  </a:cubicBezTo>
                  <a:cubicBezTo>
                    <a:pt x="146" y="147"/>
                    <a:pt x="146" y="149"/>
                    <a:pt x="146" y="150"/>
                  </a:cubicBezTo>
                  <a:cubicBezTo>
                    <a:pt x="146" y="151"/>
                    <a:pt x="145" y="153"/>
                    <a:pt x="146" y="154"/>
                  </a:cubicBezTo>
                  <a:cubicBezTo>
                    <a:pt x="148" y="155"/>
                    <a:pt x="149" y="156"/>
                    <a:pt x="151" y="156"/>
                  </a:cubicBezTo>
                  <a:cubicBezTo>
                    <a:pt x="157" y="155"/>
                    <a:pt x="157" y="151"/>
                    <a:pt x="158" y="151"/>
                  </a:cubicBezTo>
                  <a:cubicBezTo>
                    <a:pt x="160" y="151"/>
                    <a:pt x="161" y="150"/>
                    <a:pt x="162" y="151"/>
                  </a:cubicBezTo>
                  <a:cubicBezTo>
                    <a:pt x="163" y="152"/>
                    <a:pt x="163" y="153"/>
                    <a:pt x="164" y="154"/>
                  </a:cubicBezTo>
                  <a:cubicBezTo>
                    <a:pt x="165" y="156"/>
                    <a:pt x="165" y="152"/>
                    <a:pt x="165" y="152"/>
                  </a:cubicBezTo>
                  <a:cubicBezTo>
                    <a:pt x="164" y="151"/>
                    <a:pt x="164" y="150"/>
                    <a:pt x="165" y="150"/>
                  </a:cubicBezTo>
                  <a:cubicBezTo>
                    <a:pt x="165" y="151"/>
                    <a:pt x="165" y="151"/>
                    <a:pt x="165" y="151"/>
                  </a:cubicBezTo>
                  <a:cubicBezTo>
                    <a:pt x="166" y="151"/>
                    <a:pt x="166" y="151"/>
                    <a:pt x="167" y="152"/>
                  </a:cubicBezTo>
                  <a:cubicBezTo>
                    <a:pt x="168" y="153"/>
                    <a:pt x="170" y="152"/>
                    <a:pt x="170" y="154"/>
                  </a:cubicBezTo>
                  <a:cubicBezTo>
                    <a:pt x="170" y="155"/>
                    <a:pt x="172" y="156"/>
                    <a:pt x="172" y="156"/>
                  </a:cubicBezTo>
                  <a:cubicBezTo>
                    <a:pt x="173" y="156"/>
                    <a:pt x="172" y="157"/>
                    <a:pt x="173" y="157"/>
                  </a:cubicBezTo>
                  <a:cubicBezTo>
                    <a:pt x="173" y="158"/>
                    <a:pt x="174" y="157"/>
                    <a:pt x="174" y="157"/>
                  </a:cubicBezTo>
                  <a:cubicBezTo>
                    <a:pt x="174" y="156"/>
                    <a:pt x="175" y="155"/>
                    <a:pt x="174" y="155"/>
                  </a:cubicBezTo>
                  <a:cubicBezTo>
                    <a:pt x="174" y="155"/>
                    <a:pt x="173" y="154"/>
                    <a:pt x="173" y="153"/>
                  </a:cubicBezTo>
                  <a:cubicBezTo>
                    <a:pt x="174" y="153"/>
                    <a:pt x="175" y="153"/>
                    <a:pt x="176" y="152"/>
                  </a:cubicBezTo>
                  <a:cubicBezTo>
                    <a:pt x="177" y="152"/>
                    <a:pt x="177" y="153"/>
                    <a:pt x="176" y="154"/>
                  </a:cubicBezTo>
                  <a:cubicBezTo>
                    <a:pt x="176" y="154"/>
                    <a:pt x="177" y="155"/>
                    <a:pt x="177" y="156"/>
                  </a:cubicBezTo>
                  <a:cubicBezTo>
                    <a:pt x="178" y="156"/>
                    <a:pt x="178" y="157"/>
                    <a:pt x="179" y="156"/>
                  </a:cubicBezTo>
                  <a:cubicBezTo>
                    <a:pt x="180" y="156"/>
                    <a:pt x="184" y="153"/>
                    <a:pt x="185" y="155"/>
                  </a:cubicBezTo>
                  <a:cubicBezTo>
                    <a:pt x="185" y="156"/>
                    <a:pt x="185" y="157"/>
                    <a:pt x="185" y="158"/>
                  </a:cubicBezTo>
                  <a:cubicBezTo>
                    <a:pt x="185" y="161"/>
                    <a:pt x="182" y="159"/>
                    <a:pt x="181" y="160"/>
                  </a:cubicBezTo>
                  <a:cubicBezTo>
                    <a:pt x="179" y="162"/>
                    <a:pt x="177" y="161"/>
                    <a:pt x="175" y="161"/>
                  </a:cubicBezTo>
                  <a:cubicBezTo>
                    <a:pt x="174" y="161"/>
                    <a:pt x="173" y="161"/>
                    <a:pt x="172" y="162"/>
                  </a:cubicBezTo>
                  <a:cubicBezTo>
                    <a:pt x="171" y="162"/>
                    <a:pt x="172" y="163"/>
                    <a:pt x="171" y="164"/>
                  </a:cubicBezTo>
                  <a:cubicBezTo>
                    <a:pt x="169" y="166"/>
                    <a:pt x="167" y="163"/>
                    <a:pt x="166" y="163"/>
                  </a:cubicBezTo>
                  <a:cubicBezTo>
                    <a:pt x="165" y="163"/>
                    <a:pt x="165" y="163"/>
                    <a:pt x="165" y="163"/>
                  </a:cubicBezTo>
                  <a:cubicBezTo>
                    <a:pt x="164" y="163"/>
                    <a:pt x="163" y="162"/>
                    <a:pt x="163" y="162"/>
                  </a:cubicBezTo>
                  <a:cubicBezTo>
                    <a:pt x="162" y="161"/>
                    <a:pt x="163" y="160"/>
                    <a:pt x="163" y="160"/>
                  </a:cubicBezTo>
                  <a:cubicBezTo>
                    <a:pt x="164" y="157"/>
                    <a:pt x="159" y="157"/>
                    <a:pt x="158" y="157"/>
                  </a:cubicBezTo>
                  <a:cubicBezTo>
                    <a:pt x="156" y="157"/>
                    <a:pt x="154" y="157"/>
                    <a:pt x="153" y="157"/>
                  </a:cubicBezTo>
                  <a:cubicBezTo>
                    <a:pt x="152" y="157"/>
                    <a:pt x="150" y="157"/>
                    <a:pt x="149" y="156"/>
                  </a:cubicBezTo>
                  <a:cubicBezTo>
                    <a:pt x="148" y="156"/>
                    <a:pt x="148" y="156"/>
                    <a:pt x="148" y="157"/>
                  </a:cubicBezTo>
                  <a:cubicBezTo>
                    <a:pt x="147" y="158"/>
                    <a:pt x="146" y="158"/>
                    <a:pt x="145" y="158"/>
                  </a:cubicBezTo>
                  <a:cubicBezTo>
                    <a:pt x="144" y="159"/>
                    <a:pt x="145" y="161"/>
                    <a:pt x="144" y="162"/>
                  </a:cubicBezTo>
                  <a:cubicBezTo>
                    <a:pt x="143" y="162"/>
                    <a:pt x="142" y="162"/>
                    <a:pt x="141" y="163"/>
                  </a:cubicBezTo>
                  <a:cubicBezTo>
                    <a:pt x="139" y="165"/>
                    <a:pt x="138" y="167"/>
                    <a:pt x="137" y="169"/>
                  </a:cubicBezTo>
                  <a:cubicBezTo>
                    <a:pt x="136" y="172"/>
                    <a:pt x="136" y="174"/>
                    <a:pt x="137" y="177"/>
                  </a:cubicBezTo>
                  <a:cubicBezTo>
                    <a:pt x="138" y="179"/>
                    <a:pt x="140" y="181"/>
                    <a:pt x="141" y="183"/>
                  </a:cubicBezTo>
                  <a:close/>
                  <a:moveTo>
                    <a:pt x="267" y="189"/>
                  </a:moveTo>
                  <a:cubicBezTo>
                    <a:pt x="268" y="188"/>
                    <a:pt x="268" y="184"/>
                    <a:pt x="269" y="182"/>
                  </a:cubicBezTo>
                  <a:cubicBezTo>
                    <a:pt x="269" y="181"/>
                    <a:pt x="265" y="178"/>
                    <a:pt x="264" y="179"/>
                  </a:cubicBezTo>
                  <a:cubicBezTo>
                    <a:pt x="263" y="180"/>
                    <a:pt x="262" y="181"/>
                    <a:pt x="261" y="181"/>
                  </a:cubicBezTo>
                  <a:cubicBezTo>
                    <a:pt x="260" y="182"/>
                    <a:pt x="258" y="180"/>
                    <a:pt x="257" y="182"/>
                  </a:cubicBezTo>
                  <a:cubicBezTo>
                    <a:pt x="257" y="183"/>
                    <a:pt x="258" y="184"/>
                    <a:pt x="259" y="185"/>
                  </a:cubicBezTo>
                  <a:cubicBezTo>
                    <a:pt x="260" y="187"/>
                    <a:pt x="265" y="191"/>
                    <a:pt x="267" y="189"/>
                  </a:cubicBezTo>
                  <a:close/>
                  <a:moveTo>
                    <a:pt x="152" y="138"/>
                  </a:moveTo>
                  <a:cubicBezTo>
                    <a:pt x="152" y="139"/>
                    <a:pt x="151" y="140"/>
                    <a:pt x="151" y="140"/>
                  </a:cubicBezTo>
                  <a:cubicBezTo>
                    <a:pt x="150" y="142"/>
                    <a:pt x="152" y="142"/>
                    <a:pt x="154" y="142"/>
                  </a:cubicBezTo>
                  <a:cubicBezTo>
                    <a:pt x="155" y="142"/>
                    <a:pt x="156" y="142"/>
                    <a:pt x="156" y="141"/>
                  </a:cubicBezTo>
                  <a:cubicBezTo>
                    <a:pt x="155" y="140"/>
                    <a:pt x="154" y="139"/>
                    <a:pt x="154" y="138"/>
                  </a:cubicBezTo>
                  <a:cubicBezTo>
                    <a:pt x="153" y="137"/>
                    <a:pt x="154" y="135"/>
                    <a:pt x="153" y="134"/>
                  </a:cubicBezTo>
                  <a:cubicBezTo>
                    <a:pt x="152" y="133"/>
                    <a:pt x="151" y="133"/>
                    <a:pt x="150" y="134"/>
                  </a:cubicBezTo>
                  <a:cubicBezTo>
                    <a:pt x="149" y="134"/>
                    <a:pt x="150" y="136"/>
                    <a:pt x="151" y="137"/>
                  </a:cubicBezTo>
                  <a:cubicBezTo>
                    <a:pt x="151" y="138"/>
                    <a:pt x="151" y="138"/>
                    <a:pt x="152" y="138"/>
                  </a:cubicBezTo>
                  <a:close/>
                  <a:moveTo>
                    <a:pt x="250" y="181"/>
                  </a:moveTo>
                  <a:cubicBezTo>
                    <a:pt x="249" y="180"/>
                    <a:pt x="247" y="178"/>
                    <a:pt x="246" y="177"/>
                  </a:cubicBezTo>
                  <a:cubicBezTo>
                    <a:pt x="245" y="176"/>
                    <a:pt x="243" y="174"/>
                    <a:pt x="242" y="175"/>
                  </a:cubicBezTo>
                  <a:cubicBezTo>
                    <a:pt x="242" y="175"/>
                    <a:pt x="242" y="177"/>
                    <a:pt x="243" y="178"/>
                  </a:cubicBezTo>
                  <a:cubicBezTo>
                    <a:pt x="244" y="179"/>
                    <a:pt x="245" y="180"/>
                    <a:pt x="246" y="181"/>
                  </a:cubicBezTo>
                  <a:cubicBezTo>
                    <a:pt x="247" y="183"/>
                    <a:pt x="248" y="184"/>
                    <a:pt x="249" y="186"/>
                  </a:cubicBezTo>
                  <a:cubicBezTo>
                    <a:pt x="250" y="187"/>
                    <a:pt x="255" y="193"/>
                    <a:pt x="263" y="195"/>
                  </a:cubicBezTo>
                  <a:cubicBezTo>
                    <a:pt x="265" y="196"/>
                    <a:pt x="266" y="195"/>
                    <a:pt x="265" y="194"/>
                  </a:cubicBezTo>
                  <a:cubicBezTo>
                    <a:pt x="256" y="190"/>
                    <a:pt x="252" y="182"/>
                    <a:pt x="250" y="181"/>
                  </a:cubicBezTo>
                  <a:close/>
                  <a:moveTo>
                    <a:pt x="193" y="120"/>
                  </a:moveTo>
                  <a:cubicBezTo>
                    <a:pt x="194" y="119"/>
                    <a:pt x="189" y="119"/>
                    <a:pt x="193" y="117"/>
                  </a:cubicBezTo>
                  <a:cubicBezTo>
                    <a:pt x="193" y="117"/>
                    <a:pt x="198" y="114"/>
                    <a:pt x="197" y="114"/>
                  </a:cubicBezTo>
                  <a:cubicBezTo>
                    <a:pt x="195" y="113"/>
                    <a:pt x="189" y="117"/>
                    <a:pt x="189" y="120"/>
                  </a:cubicBezTo>
                  <a:cubicBezTo>
                    <a:pt x="189" y="121"/>
                    <a:pt x="192" y="121"/>
                    <a:pt x="193" y="120"/>
                  </a:cubicBezTo>
                  <a:close/>
                  <a:moveTo>
                    <a:pt x="279" y="189"/>
                  </a:moveTo>
                  <a:cubicBezTo>
                    <a:pt x="279" y="190"/>
                    <a:pt x="282" y="193"/>
                    <a:pt x="283" y="194"/>
                  </a:cubicBezTo>
                  <a:cubicBezTo>
                    <a:pt x="284" y="195"/>
                    <a:pt x="285" y="195"/>
                    <a:pt x="286" y="196"/>
                  </a:cubicBezTo>
                  <a:cubicBezTo>
                    <a:pt x="288" y="198"/>
                    <a:pt x="290" y="201"/>
                    <a:pt x="292" y="201"/>
                  </a:cubicBezTo>
                  <a:cubicBezTo>
                    <a:pt x="293" y="201"/>
                    <a:pt x="297" y="203"/>
                    <a:pt x="298" y="204"/>
                  </a:cubicBezTo>
                  <a:cubicBezTo>
                    <a:pt x="299" y="204"/>
                    <a:pt x="301" y="205"/>
                    <a:pt x="301" y="204"/>
                  </a:cubicBezTo>
                  <a:cubicBezTo>
                    <a:pt x="302" y="203"/>
                    <a:pt x="300" y="202"/>
                    <a:pt x="299" y="202"/>
                  </a:cubicBezTo>
                  <a:cubicBezTo>
                    <a:pt x="298" y="201"/>
                    <a:pt x="293" y="193"/>
                    <a:pt x="289" y="193"/>
                  </a:cubicBezTo>
                  <a:cubicBezTo>
                    <a:pt x="286" y="193"/>
                    <a:pt x="284" y="192"/>
                    <a:pt x="283" y="191"/>
                  </a:cubicBezTo>
                  <a:cubicBezTo>
                    <a:pt x="283" y="190"/>
                    <a:pt x="281" y="188"/>
                    <a:pt x="279" y="189"/>
                  </a:cubicBezTo>
                  <a:close/>
                  <a:moveTo>
                    <a:pt x="165" y="123"/>
                  </a:moveTo>
                  <a:cubicBezTo>
                    <a:pt x="165" y="123"/>
                    <a:pt x="165" y="123"/>
                    <a:pt x="165" y="123"/>
                  </a:cubicBezTo>
                  <a:cubicBezTo>
                    <a:pt x="167" y="123"/>
                    <a:pt x="167" y="121"/>
                    <a:pt x="168" y="121"/>
                  </a:cubicBezTo>
                  <a:cubicBezTo>
                    <a:pt x="169" y="121"/>
                    <a:pt x="170" y="122"/>
                    <a:pt x="171" y="121"/>
                  </a:cubicBezTo>
                  <a:cubicBezTo>
                    <a:pt x="171" y="120"/>
                    <a:pt x="170" y="120"/>
                    <a:pt x="171" y="119"/>
                  </a:cubicBezTo>
                  <a:cubicBezTo>
                    <a:pt x="171" y="119"/>
                    <a:pt x="172" y="118"/>
                    <a:pt x="172" y="118"/>
                  </a:cubicBezTo>
                  <a:cubicBezTo>
                    <a:pt x="172" y="117"/>
                    <a:pt x="170" y="117"/>
                    <a:pt x="169" y="118"/>
                  </a:cubicBezTo>
                  <a:cubicBezTo>
                    <a:pt x="168" y="118"/>
                    <a:pt x="167" y="118"/>
                    <a:pt x="165" y="119"/>
                  </a:cubicBezTo>
                  <a:cubicBezTo>
                    <a:pt x="165" y="119"/>
                    <a:pt x="165" y="119"/>
                    <a:pt x="165" y="119"/>
                  </a:cubicBezTo>
                  <a:cubicBezTo>
                    <a:pt x="164" y="119"/>
                    <a:pt x="163" y="119"/>
                    <a:pt x="162" y="120"/>
                  </a:cubicBezTo>
                  <a:cubicBezTo>
                    <a:pt x="162" y="120"/>
                    <a:pt x="165" y="122"/>
                    <a:pt x="165" y="123"/>
                  </a:cubicBezTo>
                  <a:close/>
                  <a:moveTo>
                    <a:pt x="144" y="128"/>
                  </a:moveTo>
                  <a:cubicBezTo>
                    <a:pt x="145" y="127"/>
                    <a:pt x="147" y="127"/>
                    <a:pt x="146" y="126"/>
                  </a:cubicBezTo>
                  <a:cubicBezTo>
                    <a:pt x="144" y="124"/>
                    <a:pt x="143" y="125"/>
                    <a:pt x="141" y="125"/>
                  </a:cubicBezTo>
                  <a:cubicBezTo>
                    <a:pt x="140" y="124"/>
                    <a:pt x="138" y="125"/>
                    <a:pt x="140" y="126"/>
                  </a:cubicBezTo>
                  <a:cubicBezTo>
                    <a:pt x="141" y="128"/>
                    <a:pt x="143" y="128"/>
                    <a:pt x="144" y="128"/>
                  </a:cubicBezTo>
                  <a:close/>
                  <a:moveTo>
                    <a:pt x="270" y="250"/>
                  </a:moveTo>
                  <a:cubicBezTo>
                    <a:pt x="267" y="249"/>
                    <a:pt x="263" y="250"/>
                    <a:pt x="260" y="248"/>
                  </a:cubicBezTo>
                  <a:cubicBezTo>
                    <a:pt x="255" y="245"/>
                    <a:pt x="274" y="246"/>
                    <a:pt x="269" y="244"/>
                  </a:cubicBezTo>
                  <a:cubicBezTo>
                    <a:pt x="260" y="239"/>
                    <a:pt x="250" y="236"/>
                    <a:pt x="241" y="234"/>
                  </a:cubicBezTo>
                  <a:cubicBezTo>
                    <a:pt x="238" y="234"/>
                    <a:pt x="235" y="235"/>
                    <a:pt x="232" y="236"/>
                  </a:cubicBezTo>
                  <a:cubicBezTo>
                    <a:pt x="221" y="238"/>
                    <a:pt x="209" y="244"/>
                    <a:pt x="197" y="245"/>
                  </a:cubicBezTo>
                  <a:cubicBezTo>
                    <a:pt x="194" y="245"/>
                    <a:pt x="190" y="245"/>
                    <a:pt x="187" y="247"/>
                  </a:cubicBezTo>
                  <a:cubicBezTo>
                    <a:pt x="186" y="247"/>
                    <a:pt x="185" y="249"/>
                    <a:pt x="183" y="250"/>
                  </a:cubicBezTo>
                  <a:cubicBezTo>
                    <a:pt x="179" y="253"/>
                    <a:pt x="171" y="253"/>
                    <a:pt x="166" y="254"/>
                  </a:cubicBezTo>
                  <a:cubicBezTo>
                    <a:pt x="165" y="254"/>
                    <a:pt x="165" y="254"/>
                    <a:pt x="165" y="254"/>
                  </a:cubicBezTo>
                  <a:cubicBezTo>
                    <a:pt x="159" y="253"/>
                    <a:pt x="152" y="252"/>
                    <a:pt x="146" y="251"/>
                  </a:cubicBezTo>
                  <a:cubicBezTo>
                    <a:pt x="141" y="249"/>
                    <a:pt x="137" y="251"/>
                    <a:pt x="133" y="252"/>
                  </a:cubicBezTo>
                  <a:cubicBezTo>
                    <a:pt x="126" y="252"/>
                    <a:pt x="110" y="249"/>
                    <a:pt x="106" y="242"/>
                  </a:cubicBezTo>
                  <a:cubicBezTo>
                    <a:pt x="105" y="240"/>
                    <a:pt x="104" y="240"/>
                    <a:pt x="103" y="237"/>
                  </a:cubicBezTo>
                  <a:cubicBezTo>
                    <a:pt x="102" y="236"/>
                    <a:pt x="99" y="238"/>
                    <a:pt x="101" y="242"/>
                  </a:cubicBezTo>
                  <a:cubicBezTo>
                    <a:pt x="102" y="245"/>
                    <a:pt x="94" y="242"/>
                    <a:pt x="89" y="241"/>
                  </a:cubicBezTo>
                  <a:cubicBezTo>
                    <a:pt x="86" y="241"/>
                    <a:pt x="83" y="241"/>
                    <a:pt x="81" y="241"/>
                  </a:cubicBezTo>
                  <a:cubicBezTo>
                    <a:pt x="73" y="243"/>
                    <a:pt x="65" y="246"/>
                    <a:pt x="57" y="247"/>
                  </a:cubicBezTo>
                  <a:cubicBezTo>
                    <a:pt x="54" y="248"/>
                    <a:pt x="50" y="253"/>
                    <a:pt x="47" y="254"/>
                  </a:cubicBezTo>
                  <a:cubicBezTo>
                    <a:pt x="42" y="255"/>
                    <a:pt x="39" y="259"/>
                    <a:pt x="35" y="262"/>
                  </a:cubicBezTo>
                  <a:cubicBezTo>
                    <a:pt x="38" y="261"/>
                    <a:pt x="41" y="261"/>
                    <a:pt x="44" y="260"/>
                  </a:cubicBezTo>
                  <a:cubicBezTo>
                    <a:pt x="59" y="257"/>
                    <a:pt x="74" y="254"/>
                    <a:pt x="88" y="251"/>
                  </a:cubicBezTo>
                  <a:cubicBezTo>
                    <a:pt x="88" y="251"/>
                    <a:pt x="88" y="251"/>
                    <a:pt x="88" y="251"/>
                  </a:cubicBezTo>
                  <a:cubicBezTo>
                    <a:pt x="118" y="257"/>
                    <a:pt x="134" y="261"/>
                    <a:pt x="165" y="268"/>
                  </a:cubicBezTo>
                  <a:cubicBezTo>
                    <a:pt x="165" y="268"/>
                    <a:pt x="165" y="268"/>
                    <a:pt x="165" y="268"/>
                  </a:cubicBezTo>
                  <a:cubicBezTo>
                    <a:pt x="191" y="262"/>
                    <a:pt x="217" y="256"/>
                    <a:pt x="243" y="251"/>
                  </a:cubicBezTo>
                  <a:cubicBezTo>
                    <a:pt x="255" y="253"/>
                    <a:pt x="268" y="256"/>
                    <a:pt x="281" y="259"/>
                  </a:cubicBezTo>
                  <a:cubicBezTo>
                    <a:pt x="280" y="256"/>
                    <a:pt x="273" y="251"/>
                    <a:pt x="270" y="250"/>
                  </a:cubicBezTo>
                  <a:close/>
                  <a:moveTo>
                    <a:pt x="273" y="182"/>
                  </a:moveTo>
                  <a:cubicBezTo>
                    <a:pt x="274" y="182"/>
                    <a:pt x="277" y="179"/>
                    <a:pt x="277" y="178"/>
                  </a:cubicBezTo>
                  <a:cubicBezTo>
                    <a:pt x="276" y="177"/>
                    <a:pt x="271" y="174"/>
                    <a:pt x="270" y="173"/>
                  </a:cubicBezTo>
                  <a:cubicBezTo>
                    <a:pt x="270" y="173"/>
                    <a:pt x="269" y="173"/>
                    <a:pt x="268" y="172"/>
                  </a:cubicBezTo>
                  <a:cubicBezTo>
                    <a:pt x="267" y="170"/>
                    <a:pt x="269" y="169"/>
                    <a:pt x="267" y="167"/>
                  </a:cubicBezTo>
                  <a:cubicBezTo>
                    <a:pt x="266" y="167"/>
                    <a:pt x="266" y="170"/>
                    <a:pt x="266" y="173"/>
                  </a:cubicBezTo>
                  <a:cubicBezTo>
                    <a:pt x="267" y="177"/>
                    <a:pt x="272" y="182"/>
                    <a:pt x="273" y="182"/>
                  </a:cubicBezTo>
                  <a:close/>
                  <a:moveTo>
                    <a:pt x="293" y="223"/>
                  </a:moveTo>
                  <a:cubicBezTo>
                    <a:pt x="295" y="222"/>
                    <a:pt x="297" y="220"/>
                    <a:pt x="296" y="216"/>
                  </a:cubicBezTo>
                  <a:cubicBezTo>
                    <a:pt x="295" y="214"/>
                    <a:pt x="292" y="211"/>
                    <a:pt x="291" y="209"/>
                  </a:cubicBezTo>
                  <a:cubicBezTo>
                    <a:pt x="290" y="208"/>
                    <a:pt x="291" y="205"/>
                    <a:pt x="287" y="201"/>
                  </a:cubicBezTo>
                  <a:cubicBezTo>
                    <a:pt x="286" y="198"/>
                    <a:pt x="286" y="203"/>
                    <a:pt x="286" y="203"/>
                  </a:cubicBezTo>
                  <a:cubicBezTo>
                    <a:pt x="286" y="205"/>
                    <a:pt x="286" y="208"/>
                    <a:pt x="283" y="206"/>
                  </a:cubicBezTo>
                  <a:cubicBezTo>
                    <a:pt x="282" y="205"/>
                    <a:pt x="281" y="201"/>
                    <a:pt x="279" y="200"/>
                  </a:cubicBezTo>
                  <a:cubicBezTo>
                    <a:pt x="278" y="199"/>
                    <a:pt x="276" y="198"/>
                    <a:pt x="275" y="199"/>
                  </a:cubicBezTo>
                  <a:cubicBezTo>
                    <a:pt x="275" y="200"/>
                    <a:pt x="275" y="202"/>
                    <a:pt x="273" y="201"/>
                  </a:cubicBezTo>
                  <a:cubicBezTo>
                    <a:pt x="272" y="201"/>
                    <a:pt x="272" y="200"/>
                    <a:pt x="270" y="200"/>
                  </a:cubicBezTo>
                  <a:cubicBezTo>
                    <a:pt x="269" y="200"/>
                    <a:pt x="263" y="202"/>
                    <a:pt x="259" y="207"/>
                  </a:cubicBezTo>
                  <a:cubicBezTo>
                    <a:pt x="256" y="210"/>
                    <a:pt x="256" y="216"/>
                    <a:pt x="257" y="217"/>
                  </a:cubicBezTo>
                  <a:cubicBezTo>
                    <a:pt x="257" y="218"/>
                    <a:pt x="259" y="218"/>
                    <a:pt x="259" y="218"/>
                  </a:cubicBezTo>
                  <a:cubicBezTo>
                    <a:pt x="261" y="218"/>
                    <a:pt x="262" y="218"/>
                    <a:pt x="264" y="218"/>
                  </a:cubicBezTo>
                  <a:cubicBezTo>
                    <a:pt x="266" y="218"/>
                    <a:pt x="267" y="216"/>
                    <a:pt x="270" y="217"/>
                  </a:cubicBezTo>
                  <a:cubicBezTo>
                    <a:pt x="272" y="217"/>
                    <a:pt x="273" y="218"/>
                    <a:pt x="274" y="218"/>
                  </a:cubicBezTo>
                  <a:cubicBezTo>
                    <a:pt x="276" y="219"/>
                    <a:pt x="282" y="227"/>
                    <a:pt x="283" y="227"/>
                  </a:cubicBezTo>
                  <a:cubicBezTo>
                    <a:pt x="284" y="226"/>
                    <a:pt x="285" y="228"/>
                    <a:pt x="286" y="228"/>
                  </a:cubicBezTo>
                  <a:cubicBezTo>
                    <a:pt x="288" y="227"/>
                    <a:pt x="289" y="228"/>
                    <a:pt x="290" y="227"/>
                  </a:cubicBezTo>
                  <a:cubicBezTo>
                    <a:pt x="291" y="225"/>
                    <a:pt x="291" y="224"/>
                    <a:pt x="293" y="223"/>
                  </a:cubicBezTo>
                  <a:close/>
                  <a:moveTo>
                    <a:pt x="342" y="290"/>
                  </a:moveTo>
                  <a:cubicBezTo>
                    <a:pt x="342" y="290"/>
                    <a:pt x="277" y="277"/>
                    <a:pt x="248" y="270"/>
                  </a:cubicBezTo>
                  <a:cubicBezTo>
                    <a:pt x="220" y="277"/>
                    <a:pt x="171" y="287"/>
                    <a:pt x="171" y="287"/>
                  </a:cubicBezTo>
                  <a:cubicBezTo>
                    <a:pt x="171" y="287"/>
                    <a:pt x="122" y="277"/>
                    <a:pt x="93" y="270"/>
                  </a:cubicBezTo>
                  <a:cubicBezTo>
                    <a:pt x="64" y="277"/>
                    <a:pt x="0" y="290"/>
                    <a:pt x="0" y="290"/>
                  </a:cubicBezTo>
                  <a:cubicBezTo>
                    <a:pt x="29" y="101"/>
                    <a:pt x="29" y="101"/>
                    <a:pt x="29" y="101"/>
                  </a:cubicBezTo>
                  <a:cubicBezTo>
                    <a:pt x="30" y="100"/>
                    <a:pt x="30" y="100"/>
                    <a:pt x="30" y="100"/>
                  </a:cubicBezTo>
                  <a:cubicBezTo>
                    <a:pt x="18" y="85"/>
                    <a:pt x="13" y="72"/>
                    <a:pt x="13" y="56"/>
                  </a:cubicBezTo>
                  <a:cubicBezTo>
                    <a:pt x="13" y="25"/>
                    <a:pt x="38" y="0"/>
                    <a:pt x="69" y="0"/>
                  </a:cubicBezTo>
                  <a:cubicBezTo>
                    <a:pt x="100" y="0"/>
                    <a:pt x="125" y="25"/>
                    <a:pt x="125" y="56"/>
                  </a:cubicBezTo>
                  <a:cubicBezTo>
                    <a:pt x="125" y="66"/>
                    <a:pt x="123" y="75"/>
                    <a:pt x="118" y="84"/>
                  </a:cubicBezTo>
                  <a:cubicBezTo>
                    <a:pt x="132" y="88"/>
                    <a:pt x="155" y="94"/>
                    <a:pt x="171" y="98"/>
                  </a:cubicBezTo>
                  <a:cubicBezTo>
                    <a:pt x="195" y="92"/>
                    <a:pt x="235" y="81"/>
                    <a:pt x="235" y="81"/>
                  </a:cubicBezTo>
                  <a:cubicBezTo>
                    <a:pt x="312" y="101"/>
                    <a:pt x="312" y="101"/>
                    <a:pt x="312" y="101"/>
                  </a:cubicBezTo>
                  <a:lnTo>
                    <a:pt x="342" y="290"/>
                  </a:lnTo>
                  <a:close/>
                  <a:moveTo>
                    <a:pt x="69" y="127"/>
                  </a:moveTo>
                  <a:cubicBezTo>
                    <a:pt x="101" y="93"/>
                    <a:pt x="114" y="78"/>
                    <a:pt x="114" y="56"/>
                  </a:cubicBezTo>
                  <a:cubicBezTo>
                    <a:pt x="114" y="32"/>
                    <a:pt x="94" y="11"/>
                    <a:pt x="69" y="11"/>
                  </a:cubicBezTo>
                  <a:cubicBezTo>
                    <a:pt x="44" y="11"/>
                    <a:pt x="24" y="32"/>
                    <a:pt x="24" y="56"/>
                  </a:cubicBezTo>
                  <a:cubicBezTo>
                    <a:pt x="24" y="78"/>
                    <a:pt x="37" y="93"/>
                    <a:pt x="69" y="127"/>
                  </a:cubicBezTo>
                  <a:close/>
                  <a:moveTo>
                    <a:pt x="328" y="276"/>
                  </a:moveTo>
                  <a:cubicBezTo>
                    <a:pt x="319" y="220"/>
                    <a:pt x="311" y="165"/>
                    <a:pt x="302" y="110"/>
                  </a:cubicBezTo>
                  <a:cubicBezTo>
                    <a:pt x="275" y="103"/>
                    <a:pt x="261" y="100"/>
                    <a:pt x="235" y="93"/>
                  </a:cubicBezTo>
                  <a:cubicBezTo>
                    <a:pt x="210" y="100"/>
                    <a:pt x="197" y="103"/>
                    <a:pt x="171" y="110"/>
                  </a:cubicBezTo>
                  <a:cubicBezTo>
                    <a:pt x="147" y="103"/>
                    <a:pt x="134" y="100"/>
                    <a:pt x="112" y="94"/>
                  </a:cubicBezTo>
                  <a:cubicBezTo>
                    <a:pt x="110" y="97"/>
                    <a:pt x="108" y="99"/>
                    <a:pt x="106" y="102"/>
                  </a:cubicBezTo>
                  <a:cubicBezTo>
                    <a:pt x="107" y="102"/>
                    <a:pt x="107" y="102"/>
                    <a:pt x="108" y="102"/>
                  </a:cubicBezTo>
                  <a:cubicBezTo>
                    <a:pt x="112" y="102"/>
                    <a:pt x="114" y="105"/>
                    <a:pt x="117" y="106"/>
                  </a:cubicBezTo>
                  <a:cubicBezTo>
                    <a:pt x="128" y="109"/>
                    <a:pt x="134" y="105"/>
                    <a:pt x="145" y="113"/>
                  </a:cubicBezTo>
                  <a:cubicBezTo>
                    <a:pt x="147" y="114"/>
                    <a:pt x="147" y="116"/>
                    <a:pt x="147" y="116"/>
                  </a:cubicBezTo>
                  <a:cubicBezTo>
                    <a:pt x="144" y="118"/>
                    <a:pt x="142" y="122"/>
                    <a:pt x="138" y="123"/>
                  </a:cubicBezTo>
                  <a:cubicBezTo>
                    <a:pt x="134" y="123"/>
                    <a:pt x="128" y="128"/>
                    <a:pt x="125" y="130"/>
                  </a:cubicBezTo>
                  <a:cubicBezTo>
                    <a:pt x="123" y="131"/>
                    <a:pt x="122" y="132"/>
                    <a:pt x="120" y="130"/>
                  </a:cubicBezTo>
                  <a:cubicBezTo>
                    <a:pt x="119" y="128"/>
                    <a:pt x="120" y="120"/>
                    <a:pt x="120" y="118"/>
                  </a:cubicBezTo>
                  <a:cubicBezTo>
                    <a:pt x="121" y="116"/>
                    <a:pt x="123" y="113"/>
                    <a:pt x="120" y="112"/>
                  </a:cubicBezTo>
                  <a:cubicBezTo>
                    <a:pt x="119" y="111"/>
                    <a:pt x="117" y="111"/>
                    <a:pt x="116" y="110"/>
                  </a:cubicBezTo>
                  <a:cubicBezTo>
                    <a:pt x="115" y="109"/>
                    <a:pt x="113" y="108"/>
                    <a:pt x="113" y="108"/>
                  </a:cubicBezTo>
                  <a:cubicBezTo>
                    <a:pt x="112" y="108"/>
                    <a:pt x="108" y="109"/>
                    <a:pt x="109" y="111"/>
                  </a:cubicBezTo>
                  <a:cubicBezTo>
                    <a:pt x="109" y="112"/>
                    <a:pt x="113" y="113"/>
                    <a:pt x="112" y="115"/>
                  </a:cubicBezTo>
                  <a:cubicBezTo>
                    <a:pt x="112" y="117"/>
                    <a:pt x="115" y="117"/>
                    <a:pt x="114" y="118"/>
                  </a:cubicBezTo>
                  <a:cubicBezTo>
                    <a:pt x="113" y="121"/>
                    <a:pt x="112" y="117"/>
                    <a:pt x="111" y="119"/>
                  </a:cubicBezTo>
                  <a:cubicBezTo>
                    <a:pt x="111" y="120"/>
                    <a:pt x="110" y="120"/>
                    <a:pt x="110" y="120"/>
                  </a:cubicBezTo>
                  <a:cubicBezTo>
                    <a:pt x="108" y="121"/>
                    <a:pt x="107" y="119"/>
                    <a:pt x="106" y="118"/>
                  </a:cubicBezTo>
                  <a:cubicBezTo>
                    <a:pt x="106" y="118"/>
                    <a:pt x="103" y="116"/>
                    <a:pt x="104" y="116"/>
                  </a:cubicBezTo>
                  <a:cubicBezTo>
                    <a:pt x="105" y="116"/>
                    <a:pt x="106" y="116"/>
                    <a:pt x="106" y="114"/>
                  </a:cubicBezTo>
                  <a:cubicBezTo>
                    <a:pt x="104" y="109"/>
                    <a:pt x="100" y="117"/>
                    <a:pt x="99" y="117"/>
                  </a:cubicBezTo>
                  <a:cubicBezTo>
                    <a:pt x="99" y="117"/>
                    <a:pt x="91" y="120"/>
                    <a:pt x="90" y="121"/>
                  </a:cubicBezTo>
                  <a:cubicBezTo>
                    <a:pt x="90" y="121"/>
                    <a:pt x="90" y="121"/>
                    <a:pt x="90" y="121"/>
                  </a:cubicBezTo>
                  <a:cubicBezTo>
                    <a:pt x="89" y="122"/>
                    <a:pt x="88" y="123"/>
                    <a:pt x="87" y="124"/>
                  </a:cubicBezTo>
                  <a:cubicBezTo>
                    <a:pt x="87" y="124"/>
                    <a:pt x="88" y="125"/>
                    <a:pt x="88" y="125"/>
                  </a:cubicBezTo>
                  <a:cubicBezTo>
                    <a:pt x="92" y="127"/>
                    <a:pt x="99" y="120"/>
                    <a:pt x="99" y="120"/>
                  </a:cubicBezTo>
                  <a:cubicBezTo>
                    <a:pt x="99" y="119"/>
                    <a:pt x="100" y="119"/>
                    <a:pt x="100" y="118"/>
                  </a:cubicBezTo>
                  <a:cubicBezTo>
                    <a:pt x="101" y="117"/>
                    <a:pt x="103" y="118"/>
                    <a:pt x="104" y="119"/>
                  </a:cubicBezTo>
                  <a:cubicBezTo>
                    <a:pt x="105" y="120"/>
                    <a:pt x="105" y="120"/>
                    <a:pt x="105" y="122"/>
                  </a:cubicBezTo>
                  <a:cubicBezTo>
                    <a:pt x="105" y="123"/>
                    <a:pt x="107" y="121"/>
                    <a:pt x="108" y="121"/>
                  </a:cubicBezTo>
                  <a:cubicBezTo>
                    <a:pt x="114" y="126"/>
                    <a:pt x="111" y="134"/>
                    <a:pt x="112" y="136"/>
                  </a:cubicBezTo>
                  <a:cubicBezTo>
                    <a:pt x="112" y="138"/>
                    <a:pt x="111" y="138"/>
                    <a:pt x="109" y="137"/>
                  </a:cubicBezTo>
                  <a:cubicBezTo>
                    <a:pt x="104" y="134"/>
                    <a:pt x="92" y="134"/>
                    <a:pt x="82" y="151"/>
                  </a:cubicBezTo>
                  <a:cubicBezTo>
                    <a:pt x="80" y="153"/>
                    <a:pt x="81" y="154"/>
                    <a:pt x="81" y="156"/>
                  </a:cubicBezTo>
                  <a:cubicBezTo>
                    <a:pt x="81" y="157"/>
                    <a:pt x="79" y="159"/>
                    <a:pt x="78" y="157"/>
                  </a:cubicBezTo>
                  <a:cubicBezTo>
                    <a:pt x="77" y="156"/>
                    <a:pt x="78" y="154"/>
                    <a:pt x="75" y="155"/>
                  </a:cubicBezTo>
                  <a:cubicBezTo>
                    <a:pt x="74" y="155"/>
                    <a:pt x="72" y="155"/>
                    <a:pt x="70" y="156"/>
                  </a:cubicBezTo>
                  <a:cubicBezTo>
                    <a:pt x="67" y="157"/>
                    <a:pt x="65" y="159"/>
                    <a:pt x="64" y="162"/>
                  </a:cubicBezTo>
                  <a:cubicBezTo>
                    <a:pt x="64" y="163"/>
                    <a:pt x="67" y="166"/>
                    <a:pt x="69" y="166"/>
                  </a:cubicBezTo>
                  <a:cubicBezTo>
                    <a:pt x="75" y="166"/>
                    <a:pt x="75" y="171"/>
                    <a:pt x="75" y="173"/>
                  </a:cubicBezTo>
                  <a:cubicBezTo>
                    <a:pt x="76" y="179"/>
                    <a:pt x="73" y="181"/>
                    <a:pt x="70" y="176"/>
                  </a:cubicBezTo>
                  <a:cubicBezTo>
                    <a:pt x="69" y="174"/>
                    <a:pt x="66" y="174"/>
                    <a:pt x="64" y="173"/>
                  </a:cubicBezTo>
                  <a:cubicBezTo>
                    <a:pt x="62" y="172"/>
                    <a:pt x="46" y="168"/>
                    <a:pt x="46" y="156"/>
                  </a:cubicBezTo>
                  <a:cubicBezTo>
                    <a:pt x="46" y="152"/>
                    <a:pt x="49" y="147"/>
                    <a:pt x="51" y="145"/>
                  </a:cubicBezTo>
                  <a:cubicBezTo>
                    <a:pt x="54" y="142"/>
                    <a:pt x="54" y="135"/>
                    <a:pt x="54" y="134"/>
                  </a:cubicBezTo>
                  <a:cubicBezTo>
                    <a:pt x="53" y="132"/>
                    <a:pt x="52" y="131"/>
                    <a:pt x="50" y="131"/>
                  </a:cubicBezTo>
                  <a:cubicBezTo>
                    <a:pt x="47" y="132"/>
                    <a:pt x="44" y="134"/>
                    <a:pt x="40" y="135"/>
                  </a:cubicBezTo>
                  <a:cubicBezTo>
                    <a:pt x="39" y="135"/>
                    <a:pt x="35" y="136"/>
                    <a:pt x="36" y="134"/>
                  </a:cubicBezTo>
                  <a:cubicBezTo>
                    <a:pt x="36" y="133"/>
                    <a:pt x="38" y="127"/>
                    <a:pt x="48" y="122"/>
                  </a:cubicBezTo>
                  <a:cubicBezTo>
                    <a:pt x="45" y="118"/>
                    <a:pt x="42" y="115"/>
                    <a:pt x="39" y="111"/>
                  </a:cubicBezTo>
                  <a:cubicBezTo>
                    <a:pt x="31" y="166"/>
                    <a:pt x="22" y="221"/>
                    <a:pt x="13" y="276"/>
                  </a:cubicBezTo>
                  <a:cubicBezTo>
                    <a:pt x="46" y="269"/>
                    <a:pt x="62" y="265"/>
                    <a:pt x="93" y="259"/>
                  </a:cubicBezTo>
                  <a:cubicBezTo>
                    <a:pt x="124" y="265"/>
                    <a:pt x="139" y="269"/>
                    <a:pt x="171" y="276"/>
                  </a:cubicBezTo>
                  <a:cubicBezTo>
                    <a:pt x="202" y="269"/>
                    <a:pt x="218" y="265"/>
                    <a:pt x="248" y="259"/>
                  </a:cubicBezTo>
                  <a:cubicBezTo>
                    <a:pt x="280" y="265"/>
                    <a:pt x="296" y="269"/>
                    <a:pt x="328" y="276"/>
                  </a:cubicBezTo>
                  <a:close/>
                  <a:moveTo>
                    <a:pt x="304" y="230"/>
                  </a:moveTo>
                  <a:cubicBezTo>
                    <a:pt x="301" y="231"/>
                    <a:pt x="297" y="240"/>
                    <a:pt x="293" y="240"/>
                  </a:cubicBezTo>
                  <a:cubicBezTo>
                    <a:pt x="292" y="241"/>
                    <a:pt x="290" y="241"/>
                    <a:pt x="290" y="242"/>
                  </a:cubicBezTo>
                  <a:cubicBezTo>
                    <a:pt x="289" y="243"/>
                    <a:pt x="291" y="243"/>
                    <a:pt x="292" y="243"/>
                  </a:cubicBezTo>
                  <a:cubicBezTo>
                    <a:pt x="295" y="244"/>
                    <a:pt x="296" y="243"/>
                    <a:pt x="298" y="242"/>
                  </a:cubicBezTo>
                  <a:cubicBezTo>
                    <a:pt x="299" y="242"/>
                    <a:pt x="301" y="241"/>
                    <a:pt x="301" y="240"/>
                  </a:cubicBezTo>
                  <a:cubicBezTo>
                    <a:pt x="309" y="235"/>
                    <a:pt x="306" y="230"/>
                    <a:pt x="304" y="230"/>
                  </a:cubicBezTo>
                  <a:close/>
                  <a:moveTo>
                    <a:pt x="81" y="199"/>
                  </a:moveTo>
                  <a:cubicBezTo>
                    <a:pt x="84" y="200"/>
                    <a:pt x="85" y="201"/>
                    <a:pt x="85" y="203"/>
                  </a:cubicBezTo>
                  <a:cubicBezTo>
                    <a:pt x="85" y="205"/>
                    <a:pt x="81" y="215"/>
                    <a:pt x="84" y="221"/>
                  </a:cubicBezTo>
                  <a:cubicBezTo>
                    <a:pt x="85" y="222"/>
                    <a:pt x="88" y="229"/>
                    <a:pt x="90" y="230"/>
                  </a:cubicBezTo>
                  <a:cubicBezTo>
                    <a:pt x="91" y="230"/>
                    <a:pt x="91" y="231"/>
                    <a:pt x="92" y="231"/>
                  </a:cubicBezTo>
                  <a:cubicBezTo>
                    <a:pt x="93" y="233"/>
                    <a:pt x="95" y="233"/>
                    <a:pt x="96" y="232"/>
                  </a:cubicBezTo>
                  <a:cubicBezTo>
                    <a:pt x="98" y="230"/>
                    <a:pt x="94" y="227"/>
                    <a:pt x="95" y="226"/>
                  </a:cubicBezTo>
                  <a:cubicBezTo>
                    <a:pt x="97" y="223"/>
                    <a:pt x="94" y="220"/>
                    <a:pt x="99" y="217"/>
                  </a:cubicBezTo>
                  <a:cubicBezTo>
                    <a:pt x="100" y="217"/>
                    <a:pt x="99" y="215"/>
                    <a:pt x="100" y="214"/>
                  </a:cubicBezTo>
                  <a:cubicBezTo>
                    <a:pt x="101" y="214"/>
                    <a:pt x="102" y="214"/>
                    <a:pt x="103" y="213"/>
                  </a:cubicBezTo>
                  <a:cubicBezTo>
                    <a:pt x="104" y="212"/>
                    <a:pt x="107" y="206"/>
                    <a:pt x="109" y="206"/>
                  </a:cubicBezTo>
                  <a:cubicBezTo>
                    <a:pt x="111" y="206"/>
                    <a:pt x="123" y="194"/>
                    <a:pt x="119" y="189"/>
                  </a:cubicBezTo>
                  <a:cubicBezTo>
                    <a:pt x="117" y="187"/>
                    <a:pt x="104" y="180"/>
                    <a:pt x="103" y="178"/>
                  </a:cubicBezTo>
                  <a:cubicBezTo>
                    <a:pt x="103" y="177"/>
                    <a:pt x="103" y="175"/>
                    <a:pt x="101" y="174"/>
                  </a:cubicBezTo>
                  <a:cubicBezTo>
                    <a:pt x="101" y="174"/>
                    <a:pt x="96" y="170"/>
                    <a:pt x="95" y="169"/>
                  </a:cubicBezTo>
                  <a:cubicBezTo>
                    <a:pt x="95" y="168"/>
                    <a:pt x="88" y="166"/>
                    <a:pt x="82" y="171"/>
                  </a:cubicBezTo>
                  <a:cubicBezTo>
                    <a:pt x="81" y="171"/>
                    <a:pt x="77" y="180"/>
                    <a:pt x="76" y="182"/>
                  </a:cubicBezTo>
                  <a:cubicBezTo>
                    <a:pt x="74" y="184"/>
                    <a:pt x="73" y="187"/>
                    <a:pt x="73" y="189"/>
                  </a:cubicBezTo>
                  <a:cubicBezTo>
                    <a:pt x="73" y="192"/>
                    <a:pt x="75" y="193"/>
                    <a:pt x="76" y="195"/>
                  </a:cubicBezTo>
                  <a:cubicBezTo>
                    <a:pt x="78" y="197"/>
                    <a:pt x="78" y="199"/>
                    <a:pt x="81" y="199"/>
                  </a:cubicBezTo>
                  <a:close/>
                  <a:moveTo>
                    <a:pt x="271" y="142"/>
                  </a:moveTo>
                  <a:cubicBezTo>
                    <a:pt x="271" y="142"/>
                    <a:pt x="273" y="142"/>
                    <a:pt x="272" y="141"/>
                  </a:cubicBezTo>
                  <a:cubicBezTo>
                    <a:pt x="272" y="141"/>
                    <a:pt x="271" y="140"/>
                    <a:pt x="270" y="140"/>
                  </a:cubicBezTo>
                  <a:cubicBezTo>
                    <a:pt x="270" y="138"/>
                    <a:pt x="271" y="138"/>
                    <a:pt x="269" y="137"/>
                  </a:cubicBezTo>
                  <a:cubicBezTo>
                    <a:pt x="269" y="136"/>
                    <a:pt x="268" y="135"/>
                    <a:pt x="267" y="134"/>
                  </a:cubicBezTo>
                  <a:cubicBezTo>
                    <a:pt x="267" y="134"/>
                    <a:pt x="265" y="132"/>
                    <a:pt x="264" y="133"/>
                  </a:cubicBezTo>
                  <a:cubicBezTo>
                    <a:pt x="264" y="133"/>
                    <a:pt x="267" y="136"/>
                    <a:pt x="267" y="137"/>
                  </a:cubicBezTo>
                  <a:cubicBezTo>
                    <a:pt x="268" y="138"/>
                    <a:pt x="268" y="139"/>
                    <a:pt x="269" y="140"/>
                  </a:cubicBezTo>
                  <a:cubicBezTo>
                    <a:pt x="269" y="140"/>
                    <a:pt x="270" y="142"/>
                    <a:pt x="271" y="142"/>
                  </a:cubicBezTo>
                  <a:close/>
                  <a:moveTo>
                    <a:pt x="276" y="152"/>
                  </a:moveTo>
                  <a:cubicBezTo>
                    <a:pt x="276" y="151"/>
                    <a:pt x="277" y="150"/>
                    <a:pt x="276" y="149"/>
                  </a:cubicBezTo>
                  <a:cubicBezTo>
                    <a:pt x="276" y="149"/>
                    <a:pt x="275" y="148"/>
                    <a:pt x="274" y="147"/>
                  </a:cubicBezTo>
                  <a:cubicBezTo>
                    <a:pt x="274" y="146"/>
                    <a:pt x="276" y="147"/>
                    <a:pt x="276" y="147"/>
                  </a:cubicBezTo>
                  <a:cubicBezTo>
                    <a:pt x="276" y="146"/>
                    <a:pt x="276" y="145"/>
                    <a:pt x="275" y="145"/>
                  </a:cubicBezTo>
                  <a:cubicBezTo>
                    <a:pt x="274" y="145"/>
                    <a:pt x="273" y="144"/>
                    <a:pt x="272" y="143"/>
                  </a:cubicBezTo>
                  <a:cubicBezTo>
                    <a:pt x="270" y="142"/>
                    <a:pt x="271" y="145"/>
                    <a:pt x="273" y="147"/>
                  </a:cubicBezTo>
                  <a:cubicBezTo>
                    <a:pt x="273" y="148"/>
                    <a:pt x="274" y="149"/>
                    <a:pt x="274" y="150"/>
                  </a:cubicBezTo>
                  <a:cubicBezTo>
                    <a:pt x="274" y="152"/>
                    <a:pt x="266" y="153"/>
                    <a:pt x="270" y="156"/>
                  </a:cubicBezTo>
                  <a:cubicBezTo>
                    <a:pt x="271" y="157"/>
                    <a:pt x="271" y="156"/>
                    <a:pt x="271" y="156"/>
                  </a:cubicBezTo>
                  <a:cubicBezTo>
                    <a:pt x="272" y="155"/>
                    <a:pt x="273" y="155"/>
                    <a:pt x="274" y="155"/>
                  </a:cubicBezTo>
                  <a:cubicBezTo>
                    <a:pt x="275" y="155"/>
                    <a:pt x="276" y="155"/>
                    <a:pt x="277" y="154"/>
                  </a:cubicBezTo>
                  <a:cubicBezTo>
                    <a:pt x="278" y="154"/>
                    <a:pt x="277" y="153"/>
                    <a:pt x="276" y="152"/>
                  </a:cubicBezTo>
                  <a:close/>
                  <a:moveTo>
                    <a:pt x="69" y="110"/>
                  </a:moveTo>
                  <a:cubicBezTo>
                    <a:pt x="94" y="83"/>
                    <a:pt x="102" y="72"/>
                    <a:pt x="102" y="56"/>
                  </a:cubicBezTo>
                  <a:cubicBezTo>
                    <a:pt x="102" y="38"/>
                    <a:pt x="87" y="23"/>
                    <a:pt x="69" y="23"/>
                  </a:cubicBezTo>
                  <a:cubicBezTo>
                    <a:pt x="50" y="23"/>
                    <a:pt x="35" y="38"/>
                    <a:pt x="35" y="56"/>
                  </a:cubicBezTo>
                  <a:cubicBezTo>
                    <a:pt x="35" y="72"/>
                    <a:pt x="44" y="83"/>
                    <a:pt x="69" y="110"/>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文本框 46"/>
            <p:cNvSpPr txBox="1"/>
            <p:nvPr/>
          </p:nvSpPr>
          <p:spPr>
            <a:xfrm>
              <a:off x="7750865" y="3897872"/>
              <a:ext cx="1452799" cy="422049"/>
            </a:xfrm>
            <a:prstGeom prst="rect">
              <a:avLst/>
            </a:prstGeom>
            <a:noFill/>
          </p:spPr>
          <p:txBody>
            <a:bodyPr wrap="none" rtlCol="0">
              <a:spAutoFit/>
            </a:bodyPr>
            <a:lstStyle/>
            <a:p>
              <a:pPr algn="ctr"/>
              <a:r>
                <a:rPr lang="en-US" altLang="zh-CN" sz="2000" b="1" dirty="0">
                  <a:solidFill>
                    <a:srgbClr val="FF0000"/>
                  </a:solidFill>
                  <a:latin typeface="Times New Roman" pitchFamily="18" charset="0"/>
                  <a:cs typeface="Times New Roman" pitchFamily="18" charset="0"/>
                </a:rPr>
                <a:t>Attention</a:t>
              </a:r>
              <a:endParaRPr lang="zh-CN" altLang="en-US" sz="2000" b="1" dirty="0">
                <a:solidFill>
                  <a:srgbClr val="FF0000"/>
                </a:solidFill>
                <a:latin typeface="Times New Roman" pitchFamily="18" charset="0"/>
                <a:cs typeface="Times New Roman" pitchFamily="18" charset="0"/>
              </a:endParaRPr>
            </a:p>
          </p:txBody>
        </p:sp>
        <p:sp>
          <p:nvSpPr>
            <p:cNvPr id="28" name="燕尾形 27"/>
            <p:cNvSpPr/>
            <p:nvPr/>
          </p:nvSpPr>
          <p:spPr>
            <a:xfrm rot="16200000">
              <a:off x="2758240" y="2561298"/>
              <a:ext cx="348343" cy="348343"/>
            </a:xfrm>
            <a:prstGeom prst="chevron">
              <a:avLst/>
            </a:prstGeom>
            <a:solidFill>
              <a:srgbClr val="DC6C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rot="16200000">
              <a:off x="6416923" y="2561298"/>
              <a:ext cx="348343" cy="348343"/>
            </a:xfrm>
            <a:prstGeom prst="chevron">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9" name="TextBox 48"/>
          <p:cNvSpPr txBox="1"/>
          <p:nvPr/>
        </p:nvSpPr>
        <p:spPr>
          <a:xfrm>
            <a:off x="1681788" y="5029737"/>
            <a:ext cx="2022726" cy="622414"/>
          </a:xfrm>
          <a:prstGeom prst="rect">
            <a:avLst/>
          </a:prstGeom>
          <a:noFill/>
        </p:spPr>
        <p:txBody>
          <a:bodyPr wrap="square" rtlCol="0">
            <a:spAutoFit/>
          </a:bodyPr>
          <a:lstStyle/>
          <a:p>
            <a:pPr>
              <a:lnSpc>
                <a:spcPct val="130000"/>
              </a:lnSpc>
            </a:pPr>
            <a:r>
              <a:rPr lang="en-US" altLang="zh-CN" sz="1400" dirty="0">
                <a:latin typeface="Times New Roman" pitchFamily="18" charset="0"/>
                <a:cs typeface="Times New Roman" pitchFamily="18" charset="0"/>
              </a:rPr>
              <a:t>17</a:t>
            </a:r>
            <a:r>
              <a:rPr lang="zh-CN" altLang="en-US" sz="1400" dirty="0">
                <a:latin typeface="Times New Roman" pitchFamily="18" charset="0"/>
                <a:cs typeface="Times New Roman" pitchFamily="18" charset="0"/>
              </a:rPr>
              <a:t>世纪中叶出现，通过掷骰子选择音乐片段</a:t>
            </a:r>
          </a:p>
        </p:txBody>
      </p:sp>
      <p:pic>
        <p:nvPicPr>
          <p:cNvPr id="5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13836" y="5682224"/>
            <a:ext cx="1068414" cy="954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文本框 43"/>
          <p:cNvSpPr txBox="1"/>
          <p:nvPr/>
        </p:nvSpPr>
        <p:spPr>
          <a:xfrm>
            <a:off x="3606844" y="2962699"/>
            <a:ext cx="1467068" cy="400110"/>
          </a:xfrm>
          <a:prstGeom prst="rect">
            <a:avLst/>
          </a:prstGeom>
          <a:noFill/>
        </p:spPr>
        <p:txBody>
          <a:bodyPr wrap="none" rtlCol="0">
            <a:spAutoFit/>
          </a:bodyPr>
          <a:lstStyle/>
          <a:p>
            <a:pPr algn="ctr"/>
            <a:r>
              <a:rPr lang="zh-CN" altLang="en-US" sz="2000" b="1" dirty="0">
                <a:solidFill>
                  <a:srgbClr val="FF0000"/>
                </a:solidFill>
              </a:rPr>
              <a:t>马尔可夫链</a:t>
            </a:r>
            <a:endParaRPr lang="zh-CN" altLang="en-US" sz="2000" b="1" dirty="0">
              <a:solidFill>
                <a:srgbClr val="3A3A3A"/>
              </a:solidFill>
            </a:endParaRPr>
          </a:p>
        </p:txBody>
      </p:sp>
      <p:sp>
        <p:nvSpPr>
          <p:cNvPr id="52" name="矩形 51"/>
          <p:cNvSpPr/>
          <p:nvPr/>
        </p:nvSpPr>
        <p:spPr>
          <a:xfrm>
            <a:off x="3267110" y="2291041"/>
            <a:ext cx="1907428" cy="523220"/>
          </a:xfrm>
          <a:prstGeom prst="rect">
            <a:avLst/>
          </a:prstGeom>
        </p:spPr>
        <p:txBody>
          <a:bodyPr wrap="square">
            <a:spAutoFit/>
          </a:bodyPr>
          <a:lstStyle/>
          <a:p>
            <a:pPr algn="ctr"/>
            <a:r>
              <a:rPr lang="en-US" altLang="zh-CN" sz="1400" dirty="0" err="1">
                <a:latin typeface="Times New Roman" pitchFamily="18" charset="0"/>
                <a:cs typeface="Times New Roman" pitchFamily="18" charset="0"/>
              </a:rPr>
              <a:t>Iannis</a:t>
            </a:r>
            <a:r>
              <a:rPr lang="en-US" altLang="zh-CN" sz="1400" dirty="0">
                <a:latin typeface="Times New Roman" pitchFamily="18" charset="0"/>
                <a:cs typeface="Times New Roman" pitchFamily="18" charset="0"/>
              </a:rPr>
              <a:t> </a:t>
            </a:r>
            <a:r>
              <a:rPr lang="en-US" altLang="zh-CN" sz="1400" dirty="0" err="1">
                <a:latin typeface="Times New Roman" pitchFamily="18" charset="0"/>
                <a:cs typeface="Times New Roman" pitchFamily="18" charset="0"/>
              </a:rPr>
              <a:t>Xenakis</a:t>
            </a:r>
            <a:endParaRPr lang="en-US" altLang="zh-CN" sz="1400" dirty="0">
              <a:latin typeface="Times New Roman" pitchFamily="18" charset="0"/>
              <a:cs typeface="Times New Roman" pitchFamily="18" charset="0"/>
            </a:endParaRPr>
          </a:p>
          <a:p>
            <a:r>
              <a:rPr lang="en-US" altLang="zh-CN" sz="1400" dirty="0">
                <a:latin typeface="Times New Roman" pitchFamily="18" charset="0"/>
                <a:cs typeface="Times New Roman" pitchFamily="18" charset="0"/>
              </a:rPr>
              <a:t>1958</a:t>
            </a:r>
            <a:r>
              <a:rPr lang="zh-CN" altLang="en-US" sz="1400" dirty="0">
                <a:latin typeface="Times New Roman" pitchFamily="18" charset="0"/>
                <a:cs typeface="Times New Roman" pitchFamily="18" charset="0"/>
              </a:rPr>
              <a:t>年的专辑</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模拟</a:t>
            </a:r>
            <a:r>
              <a:rPr lang="en-US" altLang="zh-CN" sz="1400" dirty="0">
                <a:latin typeface="Times New Roman" pitchFamily="18" charset="0"/>
                <a:cs typeface="Times New Roman" pitchFamily="18" charset="0"/>
              </a:rPr>
              <a:t>》</a:t>
            </a:r>
            <a:endParaRPr lang="zh-CN" altLang="en-US" sz="1400" dirty="0">
              <a:latin typeface="Times New Roman" pitchFamily="18" charset="0"/>
              <a:cs typeface="Times New Roman" pitchFamily="18" charset="0"/>
            </a:endParaRPr>
          </a:p>
        </p:txBody>
      </p:sp>
      <p:sp>
        <p:nvSpPr>
          <p:cNvPr id="53" name="矩形 52"/>
          <p:cNvSpPr/>
          <p:nvPr/>
        </p:nvSpPr>
        <p:spPr>
          <a:xfrm>
            <a:off x="4971848" y="4904270"/>
            <a:ext cx="1815381" cy="738664"/>
          </a:xfrm>
          <a:prstGeom prst="rect">
            <a:avLst/>
          </a:prstGeom>
        </p:spPr>
        <p:txBody>
          <a:bodyPr wrap="square">
            <a:spAutoFit/>
          </a:bodyPr>
          <a:lstStyle/>
          <a:p>
            <a:pPr algn="ctr"/>
            <a:r>
              <a:rPr lang="en-US" altLang="zh-CN" sz="1400" dirty="0">
                <a:latin typeface="Times New Roman" pitchFamily="18" charset="0"/>
                <a:cs typeface="Times New Roman" pitchFamily="18" charset="0"/>
              </a:rPr>
              <a:t>1981</a:t>
            </a:r>
            <a:r>
              <a:rPr lang="zh-CN" altLang="en-US" sz="1400" dirty="0">
                <a:latin typeface="Times New Roman" pitchFamily="18" charset="0"/>
                <a:cs typeface="Times New Roman" pitchFamily="18" charset="0"/>
              </a:rPr>
              <a:t>年，</a:t>
            </a:r>
            <a:r>
              <a:rPr lang="en-US" altLang="zh-CN" sz="1400" dirty="0">
                <a:latin typeface="Times New Roman" pitchFamily="18" charset="0"/>
                <a:cs typeface="Times New Roman" pitchFamily="18" charset="0"/>
              </a:rPr>
              <a:t>David Cope</a:t>
            </a:r>
            <a:r>
              <a:rPr lang="zh-CN" altLang="en-US" sz="1400" dirty="0">
                <a:latin typeface="Times New Roman" pitchFamily="18" charset="0"/>
                <a:cs typeface="Times New Roman" pitchFamily="18" charset="0"/>
              </a:rPr>
              <a:t>的音乐智能实验</a:t>
            </a:r>
            <a:r>
              <a:rPr lang="en-US" altLang="zh-CN" sz="1400" dirty="0">
                <a:latin typeface="Times New Roman" pitchFamily="18" charset="0"/>
                <a:cs typeface="Times New Roman" pitchFamily="18" charset="0"/>
              </a:rPr>
              <a:t>-</a:t>
            </a:r>
            <a:r>
              <a:rPr lang="zh-CN" altLang="en-US" sz="1400" dirty="0">
                <a:latin typeface="Times New Roman" pitchFamily="18" charset="0"/>
                <a:cs typeface="Times New Roman" pitchFamily="18" charset="0"/>
              </a:rPr>
              <a:t>半自动作曲系统</a:t>
            </a:r>
          </a:p>
        </p:txBody>
      </p:sp>
      <p:pic>
        <p:nvPicPr>
          <p:cNvPr id="54"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4235" y="5807490"/>
            <a:ext cx="921829" cy="93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矩形 54"/>
          <p:cNvSpPr/>
          <p:nvPr/>
        </p:nvSpPr>
        <p:spPr>
          <a:xfrm>
            <a:off x="6876396" y="2920938"/>
            <a:ext cx="841897" cy="400110"/>
          </a:xfrm>
          <a:prstGeom prst="rect">
            <a:avLst/>
          </a:prstGeom>
        </p:spPr>
        <p:txBody>
          <a:bodyPr wrap="none">
            <a:spAutoFit/>
          </a:bodyPr>
          <a:lstStyle/>
          <a:p>
            <a:r>
              <a:rPr lang="en-US" altLang="zh-CN" sz="2000" b="1" dirty="0">
                <a:solidFill>
                  <a:srgbClr val="FF0000"/>
                </a:solidFill>
                <a:latin typeface="Times New Roman" pitchFamily="18" charset="0"/>
                <a:cs typeface="Times New Roman" pitchFamily="18" charset="0"/>
              </a:rPr>
              <a:t>RNNs</a:t>
            </a:r>
            <a:endParaRPr lang="zh-CN" altLang="en-US" sz="2000" b="1" dirty="0">
              <a:solidFill>
                <a:srgbClr val="FF0000"/>
              </a:solidFill>
              <a:latin typeface="Times New Roman" pitchFamily="18" charset="0"/>
              <a:cs typeface="Times New Roman" pitchFamily="18" charset="0"/>
            </a:endParaRPr>
          </a:p>
        </p:txBody>
      </p:sp>
      <p:sp>
        <p:nvSpPr>
          <p:cNvPr id="56" name="矩形 55"/>
          <p:cNvSpPr/>
          <p:nvPr/>
        </p:nvSpPr>
        <p:spPr>
          <a:xfrm>
            <a:off x="6184055" y="2264161"/>
            <a:ext cx="2161619" cy="523220"/>
          </a:xfrm>
          <a:prstGeom prst="rect">
            <a:avLst/>
          </a:prstGeom>
        </p:spPr>
        <p:txBody>
          <a:bodyPr wrap="square">
            <a:spAutoFit/>
          </a:bodyPr>
          <a:lstStyle/>
          <a:p>
            <a:pPr algn="ctr"/>
            <a:r>
              <a:rPr lang="en-US" altLang="zh-CN" sz="1400" dirty="0">
                <a:latin typeface="Times New Roman" pitchFamily="18" charset="0"/>
                <a:cs typeface="Times New Roman" pitchFamily="18" charset="0"/>
              </a:rPr>
              <a:t>2002</a:t>
            </a:r>
            <a:r>
              <a:rPr lang="zh-CN" altLang="en-US" sz="1400" dirty="0">
                <a:latin typeface="Times New Roman" pitchFamily="18" charset="0"/>
                <a:cs typeface="Times New Roman" pitchFamily="18" charset="0"/>
              </a:rPr>
              <a:t>年，</a:t>
            </a:r>
            <a:r>
              <a:rPr lang="en-US" altLang="zh-CN" sz="1400" dirty="0">
                <a:latin typeface="Times New Roman" pitchFamily="18" charset="0"/>
                <a:cs typeface="Times New Roman" pitchFamily="18" charset="0"/>
              </a:rPr>
              <a:t>Doug Eck</a:t>
            </a:r>
            <a:r>
              <a:rPr lang="zh-CN" altLang="en-US" sz="1400" dirty="0">
                <a:latin typeface="Times New Roman" pitchFamily="18" charset="0"/>
                <a:cs typeface="Times New Roman" pitchFamily="18" charset="0"/>
              </a:rPr>
              <a:t>利用</a:t>
            </a:r>
            <a:r>
              <a:rPr lang="en-US" altLang="zh-CN" sz="1400" dirty="0">
                <a:latin typeface="Times New Roman" pitchFamily="18" charset="0"/>
                <a:cs typeface="Times New Roman" pitchFamily="18" charset="0"/>
              </a:rPr>
              <a:t>RNNs</a:t>
            </a:r>
            <a:r>
              <a:rPr lang="zh-CN" altLang="en-US" sz="1400" dirty="0">
                <a:latin typeface="Times New Roman" pitchFamily="18" charset="0"/>
                <a:cs typeface="Times New Roman" pitchFamily="18" charset="0"/>
              </a:rPr>
              <a:t>生成布鲁斯音乐</a:t>
            </a:r>
          </a:p>
        </p:txBody>
      </p:sp>
      <p:pic>
        <p:nvPicPr>
          <p:cNvPr id="5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1447" y="1374624"/>
            <a:ext cx="2207022" cy="86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矩形 57"/>
          <p:cNvSpPr/>
          <p:nvPr/>
        </p:nvSpPr>
        <p:spPr>
          <a:xfrm>
            <a:off x="8112225" y="4871551"/>
            <a:ext cx="1704507" cy="738664"/>
          </a:xfrm>
          <a:prstGeom prst="rect">
            <a:avLst/>
          </a:prstGeom>
        </p:spPr>
        <p:txBody>
          <a:bodyPr wrap="square">
            <a:spAutoFit/>
          </a:bodyPr>
          <a:lstStyle/>
          <a:p>
            <a:pPr algn="ctr"/>
            <a:r>
              <a:rPr lang="en-US" altLang="zh-CN" sz="1400" dirty="0">
                <a:latin typeface="Times New Roman" pitchFamily="18" charset="0"/>
                <a:cs typeface="Times New Roman" pitchFamily="18" charset="0"/>
              </a:rPr>
              <a:t>2021</a:t>
            </a:r>
            <a:r>
              <a:rPr lang="zh-CN" altLang="en-US" sz="1400" dirty="0">
                <a:latin typeface="Times New Roman" pitchFamily="18" charset="0"/>
                <a:cs typeface="Times New Roman" pitchFamily="18" charset="0"/>
              </a:rPr>
              <a:t>年，</a:t>
            </a:r>
            <a:r>
              <a:rPr lang="en-US" altLang="zh-CN" sz="1400" dirty="0">
                <a:latin typeface="Times New Roman" pitchFamily="18" charset="0"/>
                <a:cs typeface="Times New Roman" pitchFamily="18" charset="0"/>
              </a:rPr>
              <a:t>OPENAI</a:t>
            </a:r>
            <a:r>
              <a:rPr lang="zh-CN" altLang="en-US" sz="1400" dirty="0">
                <a:latin typeface="Times New Roman" pitchFamily="18" charset="0"/>
                <a:cs typeface="Times New Roman" pitchFamily="18" charset="0"/>
              </a:rPr>
              <a:t>团队提出用</a:t>
            </a:r>
            <a:r>
              <a:rPr lang="en-US" altLang="zh-CN" sz="1400" dirty="0">
                <a:latin typeface="Times New Roman" pitchFamily="18" charset="0"/>
                <a:cs typeface="Times New Roman" pitchFamily="18" charset="0"/>
              </a:rPr>
              <a:t>gpt-3</a:t>
            </a:r>
            <a:r>
              <a:rPr lang="zh-CN" altLang="en-US" sz="1400" dirty="0">
                <a:latin typeface="Times New Roman" pitchFamily="18" charset="0"/>
                <a:cs typeface="Times New Roman" pitchFamily="18" charset="0"/>
              </a:rPr>
              <a:t>生成高保真音乐</a:t>
            </a:r>
          </a:p>
        </p:txBody>
      </p:sp>
      <p:pic>
        <p:nvPicPr>
          <p:cNvPr id="59"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4232" y="5794224"/>
            <a:ext cx="1599818" cy="875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0049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9818" y="168008"/>
            <a:ext cx="8229600" cy="1143000"/>
          </a:xfrm>
        </p:spPr>
        <p:txBody>
          <a:bodyPr/>
          <a:lstStyle/>
          <a:p>
            <a:pPr algn="l"/>
            <a:r>
              <a:rPr lang="zh-CN" altLang="en-US" sz="4000" b="1" dirty="0">
                <a:latin typeface="微软雅黑" panose="020B0503020204020204" pitchFamily="34" charset="-122"/>
                <a:ea typeface="微软雅黑" panose="020B0503020204020204" pitchFamily="34" charset="-122"/>
              </a:rPr>
              <a:t>研究背景</a:t>
            </a:r>
          </a:p>
        </p:txBody>
      </p:sp>
      <p:pic>
        <p:nvPicPr>
          <p:cNvPr id="2050" name="Picture 2" descr="mus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8211" y="1250030"/>
            <a:ext cx="3528392" cy="17473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5922" y="3265783"/>
            <a:ext cx="1320543" cy="1148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708003" y="4468607"/>
            <a:ext cx="1430969" cy="338554"/>
          </a:xfrm>
          <a:prstGeom prst="rect">
            <a:avLst/>
          </a:prstGeom>
        </p:spPr>
        <p:txBody>
          <a:bodyPr wrap="none">
            <a:spAutoFit/>
          </a:bodyPr>
          <a:lstStyle/>
          <a:p>
            <a:r>
              <a:rPr lang="en-US" altLang="zh-CN" sz="1600" dirty="0"/>
              <a:t>Flow Machines</a:t>
            </a:r>
            <a:endParaRPr lang="zh-CN" altLang="en-US" dirty="0"/>
          </a:p>
        </p:txBody>
      </p:sp>
      <p:sp>
        <p:nvSpPr>
          <p:cNvPr id="7" name="矩形 6"/>
          <p:cNvSpPr/>
          <p:nvPr/>
        </p:nvSpPr>
        <p:spPr>
          <a:xfrm>
            <a:off x="3007056" y="4739398"/>
            <a:ext cx="588623" cy="307777"/>
          </a:xfrm>
          <a:prstGeom prst="rect">
            <a:avLst/>
          </a:prstGeom>
        </p:spPr>
        <p:txBody>
          <a:bodyPr wrap="none">
            <a:spAutoFit/>
          </a:bodyPr>
          <a:lstStyle/>
          <a:p>
            <a:r>
              <a:rPr lang="en-US" altLang="zh-CN" sz="1400" dirty="0">
                <a:latin typeface="+mj-lt"/>
              </a:rPr>
              <a:t>SONY</a:t>
            </a:r>
            <a:endParaRPr lang="zh-CN" altLang="en-US" sz="1400" dirty="0"/>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3639" y="5000011"/>
            <a:ext cx="1314131" cy="114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682974" y="6137959"/>
            <a:ext cx="1269835" cy="338554"/>
          </a:xfrm>
          <a:prstGeom prst="rect">
            <a:avLst/>
          </a:prstGeom>
        </p:spPr>
        <p:txBody>
          <a:bodyPr wrap="none">
            <a:spAutoFit/>
          </a:bodyPr>
          <a:lstStyle/>
          <a:p>
            <a:pPr fontAlgn="base"/>
            <a:r>
              <a:rPr lang="en-US" altLang="zh-CN" sz="1600" b="1" dirty="0"/>
              <a:t>Watson Beat</a:t>
            </a:r>
          </a:p>
        </p:txBody>
      </p:sp>
      <p:sp>
        <p:nvSpPr>
          <p:cNvPr id="10" name="TextBox 9"/>
          <p:cNvSpPr txBox="1"/>
          <p:nvPr/>
        </p:nvSpPr>
        <p:spPr>
          <a:xfrm>
            <a:off x="2971286" y="6319181"/>
            <a:ext cx="492443" cy="367024"/>
          </a:xfrm>
          <a:prstGeom prst="rect">
            <a:avLst/>
          </a:prstGeom>
          <a:noFill/>
        </p:spPr>
        <p:txBody>
          <a:bodyPr wrap="none" rtlCol="0">
            <a:spAutoFit/>
          </a:bodyPr>
          <a:lstStyle/>
          <a:p>
            <a:pPr>
              <a:lnSpc>
                <a:spcPct val="130000"/>
              </a:lnSpc>
            </a:pPr>
            <a:r>
              <a:rPr lang="en-US" altLang="zh-CN" sz="1600" dirty="0">
                <a:latin typeface="+mn-ea"/>
              </a:rPr>
              <a:t>IBM</a:t>
            </a:r>
            <a:endParaRPr lang="zh-CN" altLang="en-US" sz="1600" dirty="0">
              <a:latin typeface="+mn-ea"/>
            </a:endParaRPr>
          </a:p>
        </p:txBody>
      </p:sp>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4412" y="3265782"/>
            <a:ext cx="1253841" cy="114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a:off x="5393719" y="4414021"/>
            <a:ext cx="923907" cy="338554"/>
          </a:xfrm>
          <a:prstGeom prst="rect">
            <a:avLst/>
          </a:prstGeom>
        </p:spPr>
        <p:txBody>
          <a:bodyPr wrap="none">
            <a:spAutoFit/>
          </a:bodyPr>
          <a:lstStyle/>
          <a:p>
            <a:r>
              <a:rPr lang="en-US" altLang="zh-CN" sz="1600" dirty="0"/>
              <a:t>Magenta</a:t>
            </a:r>
            <a:endParaRPr lang="zh-CN" altLang="en-US" sz="1600" dirty="0"/>
          </a:p>
        </p:txBody>
      </p:sp>
      <p:sp>
        <p:nvSpPr>
          <p:cNvPr id="13" name="矩形 12"/>
          <p:cNvSpPr/>
          <p:nvPr/>
        </p:nvSpPr>
        <p:spPr>
          <a:xfrm>
            <a:off x="5264763" y="4668087"/>
            <a:ext cx="1256049" cy="338554"/>
          </a:xfrm>
          <a:prstGeom prst="rect">
            <a:avLst/>
          </a:prstGeom>
        </p:spPr>
        <p:txBody>
          <a:bodyPr wrap="none">
            <a:spAutoFit/>
          </a:bodyPr>
          <a:lstStyle/>
          <a:p>
            <a:r>
              <a:rPr lang="en-US" altLang="zh-CN" sz="1600" dirty="0"/>
              <a:t>Google Brain</a:t>
            </a:r>
            <a:endParaRPr lang="zh-CN" altLang="en-US" sz="1600" dirty="0"/>
          </a:p>
        </p:txBody>
      </p:sp>
      <p:pic>
        <p:nvPicPr>
          <p:cNvPr id="14"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7348" y="5000011"/>
            <a:ext cx="1313758" cy="114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5208596" y="6109283"/>
            <a:ext cx="1255857" cy="338554"/>
          </a:xfrm>
          <a:prstGeom prst="rect">
            <a:avLst/>
          </a:prstGeom>
        </p:spPr>
        <p:txBody>
          <a:bodyPr wrap="none">
            <a:spAutoFit/>
          </a:bodyPr>
          <a:lstStyle/>
          <a:p>
            <a:r>
              <a:rPr lang="en-US" altLang="zh-CN" sz="1600" dirty="0" err="1"/>
              <a:t>Amper</a:t>
            </a:r>
            <a:r>
              <a:rPr lang="en-US" altLang="zh-CN" sz="1600" dirty="0"/>
              <a:t> Score</a:t>
            </a:r>
            <a:endParaRPr lang="zh-CN" altLang="en-US" sz="1600" dirty="0"/>
          </a:p>
        </p:txBody>
      </p:sp>
      <p:sp>
        <p:nvSpPr>
          <p:cNvPr id="16" name="矩形 15"/>
          <p:cNvSpPr/>
          <p:nvPr/>
        </p:nvSpPr>
        <p:spPr>
          <a:xfrm>
            <a:off x="5149933" y="6319181"/>
            <a:ext cx="1518364" cy="338554"/>
          </a:xfrm>
          <a:prstGeom prst="rect">
            <a:avLst/>
          </a:prstGeom>
        </p:spPr>
        <p:txBody>
          <a:bodyPr wrap="none">
            <a:spAutoFit/>
          </a:bodyPr>
          <a:lstStyle/>
          <a:p>
            <a:r>
              <a:rPr lang="en-US" altLang="zh-CN" sz="1600" dirty="0">
                <a:latin typeface="+mn-ea"/>
              </a:rPr>
              <a:t> </a:t>
            </a:r>
            <a:r>
              <a:rPr lang="en-US" altLang="zh-CN" sz="1600" dirty="0" err="1">
                <a:latin typeface="+mn-ea"/>
              </a:rPr>
              <a:t>Amper</a:t>
            </a:r>
            <a:r>
              <a:rPr lang="en-US" altLang="zh-CN" sz="1600" dirty="0">
                <a:latin typeface="+mn-ea"/>
              </a:rPr>
              <a:t> Music </a:t>
            </a:r>
            <a:endParaRPr lang="zh-CN" altLang="en-US" sz="1600" dirty="0">
              <a:latin typeface="+mn-ea"/>
            </a:endParaRPr>
          </a:p>
        </p:txBody>
      </p:sp>
      <p:pic>
        <p:nvPicPr>
          <p:cNvPr id="17"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76189" y="3265782"/>
            <a:ext cx="1164858" cy="114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7611075" y="4402175"/>
            <a:ext cx="1250663" cy="338554"/>
          </a:xfrm>
          <a:prstGeom prst="rect">
            <a:avLst/>
          </a:prstGeom>
        </p:spPr>
        <p:txBody>
          <a:bodyPr wrap="none">
            <a:spAutoFit/>
          </a:bodyPr>
          <a:lstStyle/>
          <a:p>
            <a:r>
              <a:rPr lang="en-US" altLang="zh-CN" sz="1600" dirty="0" err="1"/>
              <a:t>Xiaoice</a:t>
            </a:r>
            <a:r>
              <a:rPr lang="en-US" altLang="zh-CN" sz="1600" dirty="0"/>
              <a:t> Band</a:t>
            </a:r>
            <a:endParaRPr lang="zh-CN" altLang="en-US" sz="1600" dirty="0"/>
          </a:p>
        </p:txBody>
      </p:sp>
      <p:sp>
        <p:nvSpPr>
          <p:cNvPr id="19" name="TextBox 18"/>
          <p:cNvSpPr txBox="1"/>
          <p:nvPr/>
        </p:nvSpPr>
        <p:spPr>
          <a:xfrm>
            <a:off x="7754227" y="4630623"/>
            <a:ext cx="990849" cy="386516"/>
          </a:xfrm>
          <a:prstGeom prst="rect">
            <a:avLst/>
          </a:prstGeom>
          <a:noFill/>
        </p:spPr>
        <p:txBody>
          <a:bodyPr wrap="none" rtlCol="0">
            <a:spAutoFit/>
          </a:bodyPr>
          <a:lstStyle/>
          <a:p>
            <a:pPr>
              <a:lnSpc>
                <a:spcPct val="130000"/>
              </a:lnSpc>
            </a:pPr>
            <a:r>
              <a:rPr lang="en-US" altLang="zh-CN" sz="1600" dirty="0">
                <a:latin typeface="+mj-lt"/>
              </a:rPr>
              <a:t>Microsoft</a:t>
            </a:r>
            <a:endParaRPr lang="zh-CN" altLang="en-US" sz="1600" dirty="0">
              <a:latin typeface="+mj-lt"/>
            </a:endParaRPr>
          </a:p>
        </p:txBody>
      </p:sp>
      <p:pic>
        <p:nvPicPr>
          <p:cNvPr id="20"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6190" y="4990673"/>
            <a:ext cx="1164859" cy="1147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7780252" y="6113464"/>
            <a:ext cx="989886" cy="338554"/>
          </a:xfrm>
          <a:prstGeom prst="rect">
            <a:avLst/>
          </a:prstGeom>
        </p:spPr>
        <p:txBody>
          <a:bodyPr wrap="none">
            <a:spAutoFit/>
          </a:bodyPr>
          <a:lstStyle/>
          <a:p>
            <a:pPr algn="ctr"/>
            <a:r>
              <a:rPr lang="en-US" altLang="zh-CN" sz="1600" dirty="0" err="1"/>
              <a:t>MUSENet</a:t>
            </a:r>
            <a:endParaRPr lang="zh-CN" altLang="en-US" sz="1600" dirty="0"/>
          </a:p>
        </p:txBody>
      </p:sp>
      <p:sp>
        <p:nvSpPr>
          <p:cNvPr id="22" name="矩形 21"/>
          <p:cNvSpPr/>
          <p:nvPr/>
        </p:nvSpPr>
        <p:spPr>
          <a:xfrm>
            <a:off x="7791020" y="6337635"/>
            <a:ext cx="902811" cy="338554"/>
          </a:xfrm>
          <a:prstGeom prst="rect">
            <a:avLst/>
          </a:prstGeom>
        </p:spPr>
        <p:txBody>
          <a:bodyPr wrap="none">
            <a:spAutoFit/>
          </a:bodyPr>
          <a:lstStyle/>
          <a:p>
            <a:r>
              <a:rPr lang="en-US" altLang="zh-CN" sz="1600" dirty="0" err="1">
                <a:latin typeface="+mn-ea"/>
              </a:rPr>
              <a:t>OpenAI</a:t>
            </a:r>
            <a:r>
              <a:rPr lang="en-US" altLang="zh-CN" sz="1600" dirty="0">
                <a:latin typeface="+mn-ea"/>
              </a:rPr>
              <a:t> </a:t>
            </a:r>
            <a:endParaRPr lang="zh-CN" altLang="en-US" sz="1600" dirty="0">
              <a:latin typeface="+mn-ea"/>
            </a:endParaRPr>
          </a:p>
        </p:txBody>
      </p:sp>
      <p:pic>
        <p:nvPicPr>
          <p:cNvPr id="23" name="图片 22">
            <a:extLst>
              <a:ext uri="{FF2B5EF4-FFF2-40B4-BE49-F238E27FC236}">
                <a16:creationId xmlns:a16="http://schemas.microsoft.com/office/drawing/2014/main" xmlns="" id="{A0D50C52-C5EC-4280-878A-A5C52893DC1B}"/>
              </a:ext>
            </a:extLst>
          </p:cNvPr>
          <p:cNvPicPr>
            <a:picLocks noChangeAspect="1"/>
          </p:cNvPicPr>
          <p:nvPr/>
        </p:nvPicPr>
        <p:blipFill>
          <a:blip r:embed="rId10"/>
          <a:stretch>
            <a:fillRect/>
          </a:stretch>
        </p:blipFill>
        <p:spPr>
          <a:xfrm>
            <a:off x="0" y="930467"/>
            <a:ext cx="11181033" cy="48772"/>
          </a:xfrm>
          <a:prstGeom prst="rect">
            <a:avLst/>
          </a:prstGeom>
        </p:spPr>
      </p:pic>
      <p:pic>
        <p:nvPicPr>
          <p:cNvPr id="3" name="图片 2">
            <a:extLst>
              <a:ext uri="{FF2B5EF4-FFF2-40B4-BE49-F238E27FC236}">
                <a16:creationId xmlns:a16="http://schemas.microsoft.com/office/drawing/2014/main" xmlns="" id="{3B2656EE-E310-4347-A728-0ACF0A37A94D}"/>
              </a:ext>
            </a:extLst>
          </p:cNvPr>
          <p:cNvPicPr>
            <a:picLocks noChangeAspect="1"/>
          </p:cNvPicPr>
          <p:nvPr/>
        </p:nvPicPr>
        <p:blipFill>
          <a:blip r:embed="rId11"/>
          <a:stretch>
            <a:fillRect/>
          </a:stretch>
        </p:blipFill>
        <p:spPr>
          <a:xfrm>
            <a:off x="6011247" y="1059745"/>
            <a:ext cx="3302874" cy="1468093"/>
          </a:xfrm>
          <a:prstGeom prst="rect">
            <a:avLst/>
          </a:prstGeom>
        </p:spPr>
      </p:pic>
      <p:pic>
        <p:nvPicPr>
          <p:cNvPr id="24" name="图片 23">
            <a:extLst>
              <a:ext uri="{FF2B5EF4-FFF2-40B4-BE49-F238E27FC236}">
                <a16:creationId xmlns:a16="http://schemas.microsoft.com/office/drawing/2014/main" xmlns="" id="{3EF3639B-ABAD-4560-9A82-783F50D829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18919" y="6190381"/>
            <a:ext cx="180931" cy="563473"/>
          </a:xfrm>
          <a:prstGeom prst="rect">
            <a:avLst/>
          </a:prstGeom>
        </p:spPr>
      </p:pic>
    </p:spTree>
    <p:extLst>
      <p:ext uri="{BB962C8B-B14F-4D97-AF65-F5344CB8AC3E}">
        <p14:creationId xmlns:p14="http://schemas.microsoft.com/office/powerpoint/2010/main" val="1320253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5D5861E-3748-AF23-4FCD-22F90C66924B}"/>
              </a:ext>
            </a:extLst>
          </p:cNvPr>
          <p:cNvSpPr>
            <a:spLocks noGrp="1"/>
          </p:cNvSpPr>
          <p:nvPr>
            <p:ph type="title"/>
          </p:nvPr>
        </p:nvSpPr>
        <p:spPr>
          <a:xfrm>
            <a:off x="1445230" y="151289"/>
            <a:ext cx="10515600" cy="732155"/>
          </a:xfrm>
        </p:spPr>
        <p:txBody>
          <a:bodyPr/>
          <a:lstStyle/>
          <a:p>
            <a:r>
              <a:rPr lang="zh-CN" altLang="en-US" sz="4000" b="1" dirty="0">
                <a:latin typeface="微软雅黑" panose="020B0503020204020204" pitchFamily="34" charset="-122"/>
                <a:ea typeface="微软雅黑" panose="020B0503020204020204" pitchFamily="34" charset="-122"/>
              </a:rPr>
              <a:t>国内外研究现状</a:t>
            </a:r>
          </a:p>
        </p:txBody>
      </p:sp>
      <p:sp>
        <p:nvSpPr>
          <p:cNvPr id="3" name="内容占位符 2">
            <a:extLst>
              <a:ext uri="{FF2B5EF4-FFF2-40B4-BE49-F238E27FC236}">
                <a16:creationId xmlns:a16="http://schemas.microsoft.com/office/drawing/2014/main" xmlns="" id="{06481FE4-7657-6F37-B2E7-C3302426C171}"/>
              </a:ext>
            </a:extLst>
          </p:cNvPr>
          <p:cNvSpPr>
            <a:spLocks noGrp="1"/>
          </p:cNvSpPr>
          <p:nvPr>
            <p:ph idx="1"/>
          </p:nvPr>
        </p:nvSpPr>
        <p:spPr>
          <a:xfrm>
            <a:off x="1445230" y="1518320"/>
            <a:ext cx="2579370" cy="571500"/>
          </a:xfrm>
        </p:spPr>
        <p:txBody>
          <a:bodyPr/>
          <a:lstStyle/>
          <a:p>
            <a:pPr marL="0" indent="0">
              <a:buNone/>
            </a:pP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语言模型类</a:t>
            </a:r>
            <a:endParaRPr lang="en-US" altLang="zh-CN" b="1" dirty="0">
              <a:latin typeface="微软雅黑" panose="020B0503020204020204" pitchFamily="34" charset="-122"/>
              <a:ea typeface="微软雅黑" panose="020B0503020204020204" pitchFamily="34" charset="-122"/>
            </a:endParaRPr>
          </a:p>
          <a:p>
            <a:pPr marL="514350" indent="-514350">
              <a:buAutoNum type="arabicPeriod"/>
            </a:pPr>
            <a:endParaRPr lang="en-US" altLang="zh-CN" b="1" dirty="0">
              <a:latin typeface="微软雅黑" panose="020B0503020204020204" pitchFamily="34" charset="-122"/>
              <a:ea typeface="微软雅黑" panose="020B0503020204020204" pitchFamily="34" charset="-122"/>
            </a:endParaRPr>
          </a:p>
          <a:p>
            <a:pPr marL="514350" indent="-514350">
              <a:buAutoNum type="arabicPeriod"/>
            </a:pPr>
            <a:endParaRPr lang="en-US" altLang="zh-CN" b="1" dirty="0">
              <a:latin typeface="微软雅黑" panose="020B0503020204020204" pitchFamily="34" charset="-122"/>
              <a:ea typeface="微软雅黑" panose="020B0503020204020204" pitchFamily="34" charset="-122"/>
            </a:endParaRPr>
          </a:p>
          <a:p>
            <a:pPr marL="514350" indent="-514350">
              <a:buAutoNum type="arabicPeriod"/>
            </a:pPr>
            <a:endParaRPr lang="en-US" altLang="zh-CN" b="1" dirty="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65BBF368-86CC-A5F6-24D4-A65D66B92CA9}"/>
              </a:ext>
            </a:extLst>
          </p:cNvPr>
          <p:cNvPicPr>
            <a:picLocks noChangeAspect="1"/>
          </p:cNvPicPr>
          <p:nvPr/>
        </p:nvPicPr>
        <p:blipFill>
          <a:blip r:embed="rId3"/>
          <a:stretch>
            <a:fillRect/>
          </a:stretch>
        </p:blipFill>
        <p:spPr>
          <a:xfrm>
            <a:off x="1084876" y="2444219"/>
            <a:ext cx="3436620" cy="2276912"/>
          </a:xfrm>
          <a:prstGeom prst="rect">
            <a:avLst/>
          </a:prstGeom>
        </p:spPr>
      </p:pic>
      <p:pic>
        <p:nvPicPr>
          <p:cNvPr id="7" name="图片 6">
            <a:extLst>
              <a:ext uri="{FF2B5EF4-FFF2-40B4-BE49-F238E27FC236}">
                <a16:creationId xmlns:a16="http://schemas.microsoft.com/office/drawing/2014/main" xmlns="" id="{2952EAD4-81F2-38FC-38DF-D51A94D99897}"/>
              </a:ext>
            </a:extLst>
          </p:cNvPr>
          <p:cNvPicPr>
            <a:picLocks noChangeAspect="1"/>
          </p:cNvPicPr>
          <p:nvPr/>
        </p:nvPicPr>
        <p:blipFill>
          <a:blip r:embed="rId4"/>
          <a:stretch>
            <a:fillRect/>
          </a:stretch>
        </p:blipFill>
        <p:spPr>
          <a:xfrm>
            <a:off x="6218076" y="2744475"/>
            <a:ext cx="5472113" cy="1676400"/>
          </a:xfrm>
          <a:prstGeom prst="rect">
            <a:avLst/>
          </a:prstGeom>
        </p:spPr>
      </p:pic>
      <p:sp>
        <p:nvSpPr>
          <p:cNvPr id="9" name="内容占位符 2">
            <a:extLst>
              <a:ext uri="{FF2B5EF4-FFF2-40B4-BE49-F238E27FC236}">
                <a16:creationId xmlns:a16="http://schemas.microsoft.com/office/drawing/2014/main" xmlns="" id="{59939971-BD57-1842-B041-49A624D26F66}"/>
              </a:ext>
            </a:extLst>
          </p:cNvPr>
          <p:cNvSpPr txBox="1">
            <a:spLocks/>
          </p:cNvSpPr>
          <p:nvPr/>
        </p:nvSpPr>
        <p:spPr>
          <a:xfrm>
            <a:off x="7506652" y="1518320"/>
            <a:ext cx="3179445" cy="571500"/>
          </a:xfrm>
          <a:prstGeom prst="rect">
            <a:avLst/>
          </a:prstGeom>
        </p:spPr>
        <p:txBody>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en-US" altLang="zh-CN" b="1" dirty="0">
                <a:latin typeface="微软雅黑" panose="020B0503020204020204" pitchFamily="34" charset="-122"/>
                <a:ea typeface="微软雅黑" panose="020B0503020204020204" pitchFamily="34" charset="-122"/>
              </a:rPr>
              <a:t>2. </a:t>
            </a:r>
            <a:r>
              <a:rPr lang="zh-CN" altLang="en-US" b="1" dirty="0">
                <a:latin typeface="微软雅黑" panose="020B0503020204020204" pitchFamily="34" charset="-122"/>
                <a:ea typeface="微软雅黑" panose="020B0503020204020204" pitchFamily="34" charset="-122"/>
              </a:rPr>
              <a:t>对抗生成网络类</a:t>
            </a:r>
            <a:endParaRPr lang="en-US" altLang="zh-CN" b="1" dirty="0">
              <a:latin typeface="微软雅黑" panose="020B0503020204020204" pitchFamily="34" charset="-122"/>
              <a:ea typeface="微软雅黑" panose="020B0503020204020204" pitchFamily="34" charset="-122"/>
            </a:endParaRPr>
          </a:p>
          <a:p>
            <a:pPr marL="514350" indent="-514350">
              <a:buFont typeface="Arial" pitchFamily="34" charset="0"/>
              <a:buAutoNum type="arabicPeriod"/>
            </a:pPr>
            <a:endParaRPr lang="en-US" altLang="zh-CN" b="1" dirty="0">
              <a:latin typeface="微软雅黑" panose="020B0503020204020204" pitchFamily="34" charset="-122"/>
              <a:ea typeface="微软雅黑" panose="020B0503020204020204" pitchFamily="34" charset="-122"/>
            </a:endParaRPr>
          </a:p>
          <a:p>
            <a:pPr marL="514350" indent="-514350">
              <a:buFont typeface="Arial" pitchFamily="34" charset="0"/>
              <a:buAutoNum type="arabicPeriod"/>
            </a:pPr>
            <a:endParaRPr lang="en-US" altLang="zh-CN" b="1" dirty="0">
              <a:latin typeface="微软雅黑" panose="020B0503020204020204" pitchFamily="34" charset="-122"/>
              <a:ea typeface="微软雅黑" panose="020B0503020204020204" pitchFamily="34" charset="-122"/>
            </a:endParaRPr>
          </a:p>
          <a:p>
            <a:pPr marL="514350" indent="-514350">
              <a:buFont typeface="Arial" pitchFamily="34" charset="0"/>
              <a:buAutoNum type="arabicPeriod"/>
            </a:pPr>
            <a:endParaRPr lang="en-US" altLang="zh-CN" b="1" dirty="0">
              <a:latin typeface="微软雅黑" panose="020B0503020204020204" pitchFamily="34" charset="-122"/>
              <a:ea typeface="微软雅黑" panose="020B0503020204020204" pitchFamily="34" charset="-122"/>
            </a:endParaRPr>
          </a:p>
          <a:p>
            <a:pPr marL="0" indent="0">
              <a:buFont typeface="Arial" pitchFamily="34" charset="0"/>
              <a:buNone/>
            </a:pPr>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a:p>
            <a:endParaRPr lang="en-US" altLang="zh-CN"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042559D4-DBBD-9A7F-21FE-9D3812302013}"/>
              </a:ext>
            </a:extLst>
          </p:cNvPr>
          <p:cNvSpPr txBox="1"/>
          <p:nvPr/>
        </p:nvSpPr>
        <p:spPr>
          <a:xfrm>
            <a:off x="318445" y="5075531"/>
            <a:ext cx="5571992" cy="132343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音乐往往是长时间序列且分布稀疏；</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音乐每个细节之间具有高度的相关性，并且音乐前后具有很强的相似性，</a:t>
            </a:r>
            <a:endParaRPr lang="en-US" altLang="zh-CN" sz="20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对语言模型构建提出了巨大的挑战。</a:t>
            </a:r>
          </a:p>
        </p:txBody>
      </p:sp>
      <p:sp>
        <p:nvSpPr>
          <p:cNvPr id="13" name="文本框 12">
            <a:extLst>
              <a:ext uri="{FF2B5EF4-FFF2-40B4-BE49-F238E27FC236}">
                <a16:creationId xmlns:a16="http://schemas.microsoft.com/office/drawing/2014/main" xmlns="" id="{EFE22CC0-8655-215C-FAF1-30EB9C96E2F4}"/>
              </a:ext>
            </a:extLst>
          </p:cNvPr>
          <p:cNvSpPr txBox="1"/>
          <p:nvPr/>
        </p:nvSpPr>
        <p:spPr>
          <a:xfrm>
            <a:off x="6218076" y="5075530"/>
            <a:ext cx="5372100" cy="1323439"/>
          </a:xfrm>
          <a:prstGeom prst="rect">
            <a:avLst/>
          </a:prstGeom>
          <a:noFill/>
        </p:spPr>
        <p:txBody>
          <a:bodyPr wrap="square">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以卷积神经网络作为鉴别器和生成器，只能捕捉到短时间范围的音乐特征</a:t>
            </a:r>
            <a:r>
              <a:rPr lang="en-US" altLang="zh-CN" sz="2000" dirty="0">
                <a:latin typeface="微软雅黑" panose="020B0503020204020204" pitchFamily="34" charset="-122"/>
                <a:ea typeface="微软雅黑" panose="020B0503020204020204" pitchFamily="34" charset="-122"/>
              </a:rPr>
              <a:t>;</a:t>
            </a:r>
          </a:p>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生成的音乐往往在片段之间割裂比较明显</a:t>
            </a:r>
            <a:r>
              <a:rPr lang="en-US" altLang="zh-CN" sz="2000" dirty="0">
                <a:latin typeface="微软雅黑" panose="020B0503020204020204" pitchFamily="34" charset="-122"/>
                <a:ea typeface="微软雅黑" panose="020B0503020204020204" pitchFamily="34" charset="-122"/>
              </a:rPr>
              <a:t>;</a:t>
            </a:r>
          </a:p>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对抗生成网络也存在难以训练的情况。</a:t>
            </a:r>
          </a:p>
        </p:txBody>
      </p:sp>
      <p:pic>
        <p:nvPicPr>
          <p:cNvPr id="10" name="图片 9">
            <a:extLst>
              <a:ext uri="{FF2B5EF4-FFF2-40B4-BE49-F238E27FC236}">
                <a16:creationId xmlns:a16="http://schemas.microsoft.com/office/drawing/2014/main" xmlns="" id="{DA3B9E1C-DE99-40BB-9D96-9CBB44FBD53E}"/>
              </a:ext>
            </a:extLst>
          </p:cNvPr>
          <p:cNvPicPr>
            <a:picLocks noChangeAspect="1"/>
          </p:cNvPicPr>
          <p:nvPr/>
        </p:nvPicPr>
        <p:blipFill>
          <a:blip r:embed="rId5"/>
          <a:stretch>
            <a:fillRect/>
          </a:stretch>
        </p:blipFill>
        <p:spPr>
          <a:xfrm>
            <a:off x="0" y="930467"/>
            <a:ext cx="11181033" cy="48772"/>
          </a:xfrm>
          <a:prstGeom prst="rect">
            <a:avLst/>
          </a:prstGeom>
        </p:spPr>
      </p:pic>
      <p:pic>
        <p:nvPicPr>
          <p:cNvPr id="11" name="图片 10">
            <a:extLst>
              <a:ext uri="{FF2B5EF4-FFF2-40B4-BE49-F238E27FC236}">
                <a16:creationId xmlns:a16="http://schemas.microsoft.com/office/drawing/2014/main" xmlns="" id="{61DEBF1F-4F41-426B-9921-81CDEB680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8919" y="6190381"/>
            <a:ext cx="180931" cy="563473"/>
          </a:xfrm>
          <a:prstGeom prst="rect">
            <a:avLst/>
          </a:prstGeom>
        </p:spPr>
      </p:pic>
    </p:spTree>
    <p:extLst>
      <p:ext uri="{BB962C8B-B14F-4D97-AF65-F5344CB8AC3E}">
        <p14:creationId xmlns:p14="http://schemas.microsoft.com/office/powerpoint/2010/main" val="19911394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07D5815F-0760-48E2-94DD-DEDF9F3B582C}"/>
              </a:ext>
            </a:extLst>
          </p:cNvPr>
          <p:cNvPicPr>
            <a:picLocks noChangeAspect="1"/>
          </p:cNvPicPr>
          <p:nvPr/>
        </p:nvPicPr>
        <p:blipFill>
          <a:blip r:embed="rId3"/>
          <a:stretch>
            <a:fillRect/>
          </a:stretch>
        </p:blipFill>
        <p:spPr>
          <a:xfrm>
            <a:off x="0" y="930467"/>
            <a:ext cx="11181033" cy="48772"/>
          </a:xfrm>
          <a:prstGeom prst="rect">
            <a:avLst/>
          </a:prstGeom>
        </p:spPr>
      </p:pic>
      <p:sp>
        <p:nvSpPr>
          <p:cNvPr id="7" name="标题 1">
            <a:extLst>
              <a:ext uri="{FF2B5EF4-FFF2-40B4-BE49-F238E27FC236}">
                <a16:creationId xmlns:a16="http://schemas.microsoft.com/office/drawing/2014/main" xmlns="" id="{CF6FB3D5-B255-4776-A0CF-FCBCCB933262}"/>
              </a:ext>
            </a:extLst>
          </p:cNvPr>
          <p:cNvSpPr>
            <a:spLocks noGrp="1"/>
          </p:cNvSpPr>
          <p:nvPr>
            <p:ph type="title"/>
          </p:nvPr>
        </p:nvSpPr>
        <p:spPr>
          <a:xfrm>
            <a:off x="1445230" y="151289"/>
            <a:ext cx="10515600" cy="732155"/>
          </a:xfrm>
        </p:spPr>
        <p:txBody>
          <a:bodyPr/>
          <a:lstStyle/>
          <a:p>
            <a:r>
              <a:rPr lang="zh-CN" altLang="en-US" sz="4000" b="1" dirty="0">
                <a:latin typeface="微软雅黑" panose="020B0503020204020204" pitchFamily="34" charset="-122"/>
                <a:ea typeface="微软雅黑" panose="020B0503020204020204" pitchFamily="34" charset="-122"/>
              </a:rPr>
              <a:t>国内外研究现状</a:t>
            </a:r>
          </a:p>
        </p:txBody>
      </p:sp>
      <p:sp>
        <p:nvSpPr>
          <p:cNvPr id="8" name="TextBox 5">
            <a:extLst>
              <a:ext uri="{FF2B5EF4-FFF2-40B4-BE49-F238E27FC236}">
                <a16:creationId xmlns:a16="http://schemas.microsoft.com/office/drawing/2014/main" xmlns="" id="{B1FEE49B-CAF5-492F-917E-205CAF2460ED}"/>
              </a:ext>
            </a:extLst>
          </p:cNvPr>
          <p:cNvSpPr txBox="1"/>
          <p:nvPr/>
        </p:nvSpPr>
        <p:spPr>
          <a:xfrm>
            <a:off x="619944" y="1239321"/>
            <a:ext cx="2052165" cy="523220"/>
          </a:xfrm>
          <a:prstGeom prst="rect">
            <a:avLst/>
          </a:prstGeom>
          <a:noFill/>
        </p:spPr>
        <p:txBody>
          <a:bodyPr wrap="none" rtlCol="0">
            <a:spAutoFit/>
          </a:bodyPr>
          <a:lstStyle/>
          <a:p>
            <a:r>
              <a:rPr lang="en-US" altLang="zh-CN" sz="2800" b="1" dirty="0">
                <a:latin typeface="微软雅黑" panose="020B0503020204020204" pitchFamily="34" charset="-122"/>
                <a:ea typeface="微软雅黑" panose="020B0503020204020204" pitchFamily="34" charset="-122"/>
              </a:rPr>
              <a:t>3. </a:t>
            </a:r>
            <a:r>
              <a:rPr lang="zh-CN" altLang="en-US" sz="2800" b="1" dirty="0">
                <a:latin typeface="微软雅黑" panose="020B0503020204020204" pitchFamily="34" charset="-122"/>
                <a:ea typeface="微软雅黑" panose="020B0503020204020204" pitchFamily="34" charset="-122"/>
              </a:rPr>
              <a:t>强化学习</a:t>
            </a:r>
          </a:p>
        </p:txBody>
      </p:sp>
      <p:pic>
        <p:nvPicPr>
          <p:cNvPr id="9" name="Picture 2">
            <a:extLst>
              <a:ext uri="{FF2B5EF4-FFF2-40B4-BE49-F238E27FC236}">
                <a16:creationId xmlns:a16="http://schemas.microsoft.com/office/drawing/2014/main" xmlns="" id="{156AF5AA-1D56-4860-A47D-CB51605FFD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52" y="2144853"/>
            <a:ext cx="5649548" cy="3124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ns-strategy.cdn.bcebos.com/ns-strategy/upload/fc_big_pic/part-00795-1190.jpg">
            <a:extLst>
              <a:ext uri="{FF2B5EF4-FFF2-40B4-BE49-F238E27FC236}">
                <a16:creationId xmlns:a16="http://schemas.microsoft.com/office/drawing/2014/main" xmlns="" id="{CDDB7DB7-F494-47D0-8072-D4C3B38260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8977" y="2843283"/>
            <a:ext cx="3516316" cy="1982171"/>
          </a:xfrm>
          <a:prstGeom prst="rect">
            <a:avLst/>
          </a:prstGeom>
          <a:noFill/>
          <a:extLst>
            <a:ext uri="{909E8E84-426E-40DD-AFC4-6F175D3DCCD1}">
              <a14:hiddenFill xmlns:a14="http://schemas.microsoft.com/office/drawing/2010/main">
                <a:solidFill>
                  <a:srgbClr val="FFFFFF"/>
                </a:solidFill>
              </a14:hiddenFill>
            </a:ext>
          </a:extLst>
        </p:spPr>
      </p:pic>
      <p:sp>
        <p:nvSpPr>
          <p:cNvPr id="11" name="箭头: 燕尾形 10">
            <a:extLst>
              <a:ext uri="{FF2B5EF4-FFF2-40B4-BE49-F238E27FC236}">
                <a16:creationId xmlns:a16="http://schemas.microsoft.com/office/drawing/2014/main" xmlns="" id="{21FDD78F-15ED-45B6-8D04-69F00736A989}"/>
              </a:ext>
            </a:extLst>
          </p:cNvPr>
          <p:cNvSpPr/>
          <p:nvPr/>
        </p:nvSpPr>
        <p:spPr bwMode="auto">
          <a:xfrm>
            <a:off x="6287386" y="3537098"/>
            <a:ext cx="1460205" cy="610446"/>
          </a:xfrm>
          <a:prstGeom prst="notchedRightArrow">
            <a:avLst/>
          </a:prstGeom>
          <a:solidFill>
            <a:schemeClr val="tx2">
              <a:lumMod val="60000"/>
              <a:lumOff val="40000"/>
            </a:schemeClr>
          </a:solidFill>
          <a:ln>
            <a:solidFill>
              <a:schemeClr val="tx2">
                <a:lumMod val="60000"/>
                <a:lumOff val="40000"/>
              </a:schemeClr>
            </a:solidFill>
          </a:ln>
          <a:effectLst>
            <a:softEdge rad="31750"/>
          </a:effectLst>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000" b="1" dirty="0">
              <a:solidFill>
                <a:srgbClr val="A9432B"/>
              </a:solidFill>
              <a:latin typeface="微软雅黑" pitchFamily="34" charset="-122"/>
              <a:ea typeface="微软雅黑" pitchFamily="34" charset="-122"/>
              <a:sym typeface="黑体" pitchFamily="49" charset="-122"/>
            </a:endParaRPr>
          </a:p>
        </p:txBody>
      </p:sp>
      <p:sp>
        <p:nvSpPr>
          <p:cNvPr id="12" name="矩形 11">
            <a:extLst>
              <a:ext uri="{FF2B5EF4-FFF2-40B4-BE49-F238E27FC236}">
                <a16:creationId xmlns:a16="http://schemas.microsoft.com/office/drawing/2014/main" xmlns="" id="{28AE7932-3EB9-4281-BC81-8270110F3775}"/>
              </a:ext>
            </a:extLst>
          </p:cNvPr>
          <p:cNvSpPr/>
          <p:nvPr/>
        </p:nvSpPr>
        <p:spPr>
          <a:xfrm>
            <a:off x="2288571" y="5618679"/>
            <a:ext cx="8892462" cy="1200329"/>
          </a:xfrm>
          <a:prstGeom prst="rect">
            <a:avLst/>
          </a:prstGeom>
        </p:spPr>
        <p:txBody>
          <a:bodyPr wrap="square">
            <a:spAutoFit/>
          </a:bodyPr>
          <a:lstStyle/>
          <a:p>
            <a:pPr marL="285750" indent="-285750">
              <a:lnSpc>
                <a:spcPct val="12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强化学习是一种基于环境反馈的行为</a:t>
            </a:r>
            <a:r>
              <a:rPr lang="zh-CN" altLang="zh-CN" sz="2000" dirty="0" smtClean="0">
                <a:latin typeface="微软雅黑" panose="020B0503020204020204" pitchFamily="34" charset="-122"/>
                <a:ea typeface="微软雅黑" panose="020B0503020204020204" pitchFamily="34" charset="-122"/>
              </a:rPr>
              <a:t>方式</a:t>
            </a:r>
            <a:endParaRPr lang="en-US" altLang="zh-CN" sz="2000"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通过与环境的不断互动</a:t>
            </a:r>
            <a:r>
              <a:rPr lang="zh-CN" altLang="en-US" sz="2000" dirty="0">
                <a:latin typeface="微软雅黑" panose="020B0503020204020204" pitchFamily="34" charset="-122"/>
                <a:ea typeface="微软雅黑" panose="020B0503020204020204" pitchFamily="34" charset="-122"/>
              </a:rPr>
              <a:t>和试错</a:t>
            </a:r>
            <a:r>
              <a:rPr lang="zh-CN" altLang="zh-CN" sz="2000" dirty="0">
                <a:latin typeface="微软雅黑" panose="020B0503020204020204" pitchFamily="34" charset="-122"/>
                <a:ea typeface="微软雅黑" panose="020B0503020204020204" pitchFamily="34" charset="-122"/>
              </a:rPr>
              <a:t>，达到一个特定的目标或最大化整体</a:t>
            </a:r>
            <a:r>
              <a:rPr lang="zh-CN" altLang="zh-CN" sz="2000" dirty="0" smtClean="0">
                <a:latin typeface="微软雅黑" panose="020B0503020204020204" pitchFamily="34" charset="-122"/>
                <a:ea typeface="微软雅黑" panose="020B0503020204020204" pitchFamily="34" charset="-122"/>
              </a:rPr>
              <a:t>行动</a:t>
            </a:r>
            <a:r>
              <a:rPr lang="zh-CN" altLang="en-US" sz="2000" dirty="0" smtClean="0">
                <a:latin typeface="微软雅黑" panose="020B0503020204020204" pitchFamily="34" charset="-122"/>
                <a:ea typeface="微软雅黑" panose="020B0503020204020204" pitchFamily="34" charset="-122"/>
              </a:rPr>
              <a:t>奖励</a:t>
            </a:r>
            <a:endParaRPr lang="en-US" altLang="zh-CN" sz="2000"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在音乐生成中非常具有想象力。</a:t>
            </a:r>
            <a:endParaRPr lang="zh-CN" altLang="en-US" sz="20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xmlns="" id="{DB6ECD3B-9A0D-427D-8054-0CD9DFB34F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8919" y="6190381"/>
            <a:ext cx="180931" cy="563473"/>
          </a:xfrm>
          <a:prstGeom prst="rect">
            <a:avLst/>
          </a:prstGeom>
        </p:spPr>
      </p:pic>
    </p:spTree>
    <p:extLst>
      <p:ext uri="{BB962C8B-B14F-4D97-AF65-F5344CB8AC3E}">
        <p14:creationId xmlns:p14="http://schemas.microsoft.com/office/powerpoint/2010/main" val="3122463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6F1B51BC-9B0F-4DCD-ADED-545D1EC3E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44" y="1882196"/>
            <a:ext cx="7105293" cy="4045337"/>
          </a:xfrm>
          <a:prstGeom prst="rect">
            <a:avLst/>
          </a:prstGeom>
        </p:spPr>
      </p:pic>
      <p:sp>
        <p:nvSpPr>
          <p:cNvPr id="5" name="TextBox 4"/>
          <p:cNvSpPr txBox="1"/>
          <p:nvPr/>
        </p:nvSpPr>
        <p:spPr>
          <a:xfrm>
            <a:off x="1417386" y="147091"/>
            <a:ext cx="2236510"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研究目标</a:t>
            </a:r>
          </a:p>
        </p:txBody>
      </p:sp>
      <p:pic>
        <p:nvPicPr>
          <p:cNvPr id="7" name="图片 6"/>
          <p:cNvPicPr/>
          <p:nvPr/>
        </p:nvPicPr>
        <p:blipFill>
          <a:blip r:embed="rId4"/>
          <a:stretch>
            <a:fillRect/>
          </a:stretch>
        </p:blipFill>
        <p:spPr>
          <a:xfrm>
            <a:off x="-6733256" y="2924945"/>
            <a:ext cx="2999874" cy="2652365"/>
          </a:xfrm>
          <a:prstGeom prst="rect">
            <a:avLst/>
          </a:prstGeom>
        </p:spPr>
      </p:pic>
      <p:sp>
        <p:nvSpPr>
          <p:cNvPr id="3" name="TextBox 2"/>
          <p:cNvSpPr txBox="1"/>
          <p:nvPr/>
        </p:nvSpPr>
        <p:spPr>
          <a:xfrm>
            <a:off x="7656959" y="2692591"/>
            <a:ext cx="4257897" cy="2308324"/>
          </a:xfrm>
          <a:prstGeom prst="rect">
            <a:avLst/>
          </a:prstGeom>
          <a:noFill/>
        </p:spPr>
        <p:txBody>
          <a:bodyPr wrap="none" rtlCol="0">
            <a:spAutoFit/>
          </a:bodyPr>
          <a:lstStyle/>
          <a:p>
            <a:pPr marL="342900" lvl="0" indent="-342900">
              <a:lnSpc>
                <a:spcPct val="150000"/>
              </a:lnSpc>
              <a:buFont typeface="Wingdings" panose="05000000000000000000" pitchFamily="2" charset="2"/>
              <a:buChar char="Ø"/>
            </a:pPr>
            <a:r>
              <a:rPr lang="zh-CN" altLang="zh-CN" sz="2400" dirty="0">
                <a:latin typeface="微软雅黑" panose="020B0503020204020204" pitchFamily="34" charset="-122"/>
                <a:ea typeface="微软雅黑" panose="020B0503020204020204" pitchFamily="34" charset="-122"/>
              </a:rPr>
              <a:t>强化学习奖励函数优化</a:t>
            </a:r>
            <a:endParaRPr lang="en-US" altLang="zh-CN" sz="2400" dirty="0">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强化学习</a:t>
            </a:r>
            <a:r>
              <a:rPr lang="zh-CN" altLang="en-US" sz="2400" dirty="0">
                <a:latin typeface="微软雅黑" panose="020B0503020204020204" pitchFamily="34" charset="-122"/>
                <a:ea typeface="微软雅黑" panose="020B0503020204020204" pitchFamily="34" charset="-122"/>
              </a:rPr>
              <a:t>智能体</a:t>
            </a:r>
            <a:r>
              <a:rPr lang="zh-CN" altLang="zh-CN" sz="2400" dirty="0">
                <a:latin typeface="微软雅黑" panose="020B0503020204020204" pitchFamily="34" charset="-122"/>
                <a:ea typeface="微软雅黑" panose="020B0503020204020204" pitchFamily="34" charset="-122"/>
              </a:rPr>
              <a:t>优化</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 基于</a:t>
            </a:r>
            <a:r>
              <a:rPr lang="zh-CN" altLang="zh-CN" sz="2400" dirty="0">
                <a:latin typeface="微软雅黑" panose="020B0503020204020204" pitchFamily="34" charset="-122"/>
                <a:ea typeface="微软雅黑" panose="020B0503020204020204" pitchFamily="34" charset="-122"/>
              </a:rPr>
              <a:t>强化学习</a:t>
            </a:r>
            <a:r>
              <a:rPr lang="zh-CN" altLang="en-US" sz="2400" dirty="0">
                <a:latin typeface="微软雅黑" panose="020B0503020204020204" pitchFamily="34" charset="-122"/>
                <a:ea typeface="微软雅黑" panose="020B0503020204020204" pitchFamily="34" charset="-122"/>
              </a:rPr>
              <a:t>音乐生成框架</a:t>
            </a:r>
            <a:endParaRPr lang="zh-CN" altLang="zh-CN" sz="2400" dirty="0">
              <a:latin typeface="微软雅黑" panose="020B0503020204020204" pitchFamily="34" charset="-122"/>
              <a:ea typeface="微软雅黑" panose="020B0503020204020204" pitchFamily="34" charset="-122"/>
            </a:endParaRPr>
          </a:p>
          <a:p>
            <a:pPr lvl="0"/>
            <a:endParaRPr lang="zh-CN" altLang="zh-CN" dirty="0"/>
          </a:p>
          <a:p>
            <a:endParaRPr lang="zh-CN" altLang="en-US" dirty="0"/>
          </a:p>
        </p:txBody>
      </p:sp>
      <p:sp>
        <p:nvSpPr>
          <p:cNvPr id="10" name="TextBox 9"/>
          <p:cNvSpPr txBox="1"/>
          <p:nvPr/>
        </p:nvSpPr>
        <p:spPr>
          <a:xfrm>
            <a:off x="1837405" y="5929519"/>
            <a:ext cx="184731" cy="646331"/>
          </a:xfrm>
          <a:prstGeom prst="rect">
            <a:avLst/>
          </a:prstGeom>
          <a:noFill/>
        </p:spPr>
        <p:txBody>
          <a:bodyPr wrap="none" rtlCol="0">
            <a:spAutoFit/>
          </a:bodyPr>
          <a:lstStyle/>
          <a:p>
            <a:pPr lvl="0"/>
            <a:endParaRPr lang="zh-CN" altLang="zh-CN" dirty="0"/>
          </a:p>
          <a:p>
            <a:endParaRPr lang="zh-CN" altLang="en-US" dirty="0"/>
          </a:p>
        </p:txBody>
      </p:sp>
      <p:sp>
        <p:nvSpPr>
          <p:cNvPr id="9" name="矩形 8"/>
          <p:cNvSpPr/>
          <p:nvPr/>
        </p:nvSpPr>
        <p:spPr>
          <a:xfrm>
            <a:off x="467144" y="1054729"/>
            <a:ext cx="10356799" cy="461665"/>
          </a:xfrm>
          <a:prstGeom prst="rect">
            <a:avLst/>
          </a:prstGeom>
        </p:spPr>
        <p:txBody>
          <a:bodyPr wrap="square">
            <a:spAutoFit/>
          </a:bodyPr>
          <a:lstStyle/>
          <a:p>
            <a:r>
              <a:rPr lang="zh-CN" altLang="zh-CN" sz="2400" dirty="0">
                <a:latin typeface="微软雅黑" panose="020B0503020204020204" pitchFamily="34" charset="-122"/>
                <a:ea typeface="微软雅黑" panose="020B0503020204020204" pitchFamily="34" charset="-122"/>
              </a:rPr>
              <a:t>为了探索强化学习在音乐自动作曲中的应用，本研究</a:t>
            </a:r>
            <a:r>
              <a:rPr lang="zh-CN" altLang="en-US" sz="2400" dirty="0">
                <a:latin typeface="微软雅黑" panose="020B0503020204020204" pitchFamily="34" charset="-122"/>
                <a:ea typeface="微软雅黑" panose="020B0503020204020204" pitchFamily="34" charset="-122"/>
              </a:rPr>
              <a:t>从</a:t>
            </a:r>
            <a:r>
              <a:rPr lang="zh-CN" altLang="zh-CN" sz="2400" dirty="0">
                <a:latin typeface="微软雅黑" panose="020B0503020204020204" pitchFamily="34" charset="-122"/>
                <a:ea typeface="微软雅黑" panose="020B0503020204020204" pitchFamily="34" charset="-122"/>
              </a:rPr>
              <a:t>以下</a:t>
            </a:r>
            <a:r>
              <a:rPr lang="zh-CN" altLang="en-US" sz="2400" dirty="0">
                <a:latin typeface="微软雅黑" panose="020B0503020204020204" pitchFamily="34" charset="-122"/>
                <a:ea typeface="微软雅黑" panose="020B0503020204020204" pitchFamily="34" charset="-122"/>
              </a:rPr>
              <a:t>三</a:t>
            </a:r>
            <a:r>
              <a:rPr lang="zh-CN" altLang="zh-CN" sz="2400" dirty="0">
                <a:latin typeface="微软雅黑" panose="020B0503020204020204" pitchFamily="34" charset="-122"/>
                <a:ea typeface="微软雅黑" panose="020B0503020204020204" pitchFamily="34" charset="-122"/>
              </a:rPr>
              <a:t>个方面展开：</a:t>
            </a:r>
          </a:p>
        </p:txBody>
      </p:sp>
      <p:pic>
        <p:nvPicPr>
          <p:cNvPr id="12" name="图片 11">
            <a:extLst>
              <a:ext uri="{FF2B5EF4-FFF2-40B4-BE49-F238E27FC236}">
                <a16:creationId xmlns:a16="http://schemas.microsoft.com/office/drawing/2014/main" xmlns="" id="{D10AF06D-AE8A-4EDD-B5D8-DC1E0F69DEC5}"/>
              </a:ext>
            </a:extLst>
          </p:cNvPr>
          <p:cNvPicPr>
            <a:picLocks noChangeAspect="1"/>
          </p:cNvPicPr>
          <p:nvPr/>
        </p:nvPicPr>
        <p:blipFill>
          <a:blip r:embed="rId5"/>
          <a:stretch>
            <a:fillRect/>
          </a:stretch>
        </p:blipFill>
        <p:spPr>
          <a:xfrm>
            <a:off x="0" y="930467"/>
            <a:ext cx="11181033" cy="48772"/>
          </a:xfrm>
          <a:prstGeom prst="rect">
            <a:avLst/>
          </a:prstGeom>
        </p:spPr>
      </p:pic>
      <p:pic>
        <p:nvPicPr>
          <p:cNvPr id="13" name="图片 12">
            <a:extLst>
              <a:ext uri="{FF2B5EF4-FFF2-40B4-BE49-F238E27FC236}">
                <a16:creationId xmlns:a16="http://schemas.microsoft.com/office/drawing/2014/main" xmlns="" id="{FF58D653-5419-4773-9AED-E77830CBAF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18919" y="6190381"/>
            <a:ext cx="180931" cy="563473"/>
          </a:xfrm>
          <a:prstGeom prst="rect">
            <a:avLst/>
          </a:prstGeom>
        </p:spPr>
      </p:pic>
    </p:spTree>
    <p:extLst>
      <p:ext uri="{BB962C8B-B14F-4D97-AF65-F5344CB8AC3E}">
        <p14:creationId xmlns:p14="http://schemas.microsoft.com/office/powerpoint/2010/main" val="2074195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bodyPr wrap="square">
        <a:spAutoFit/>
      </a:bodyPr>
      <a:lstStyle>
        <a:defPPr algn="ctr">
          <a:defRPr sz="2000" b="1" dirty="0">
            <a:solidFill>
              <a:srgbClr val="A9432B"/>
            </a:solidFill>
            <a:latin typeface="微软雅黑" pitchFamily="34" charset="-122"/>
            <a:ea typeface="微软雅黑" pitchFamily="34" charset="-122"/>
            <a:sym typeface="黑体" pitchFamily="49" charset="-122"/>
          </a:defRPr>
        </a:defPPr>
      </a:lstStyle>
      <a:style>
        <a:lnRef idx="2">
          <a:schemeClr val="accent2"/>
        </a:lnRef>
        <a:fillRef idx="1">
          <a:schemeClr val="lt1"/>
        </a:fillRef>
        <a:effectRef idx="0">
          <a:schemeClr val="accent2"/>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10709</TotalTime>
  <Words>5467</Words>
  <Application>Microsoft Office PowerPoint</Application>
  <PresentationFormat>宽屏</PresentationFormat>
  <Paragraphs>391</Paragraphs>
  <Slides>52</Slides>
  <Notes>51</Notes>
  <HiddenSlides>0</HiddenSlides>
  <MMClips>16</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5" baseType="lpstr">
      <vt:lpstr>等线</vt:lpstr>
      <vt:lpstr>黑体</vt:lpstr>
      <vt:lpstr>宋体</vt:lpstr>
      <vt:lpstr>碳化硅大黑体</vt:lpstr>
      <vt:lpstr>微软雅黑</vt:lpstr>
      <vt:lpstr>Arial</vt:lpstr>
      <vt:lpstr>Calibri</vt:lpstr>
      <vt:lpstr>Calibri Light</vt:lpstr>
      <vt:lpstr>Cambria Math</vt:lpstr>
      <vt:lpstr>Times New Roman</vt:lpstr>
      <vt:lpstr>Wingdings</vt:lpstr>
      <vt:lpstr>自定义设计方案</vt:lpstr>
      <vt:lpstr>Image</vt:lpstr>
      <vt:lpstr>PowerPoint 演示文稿</vt:lpstr>
      <vt:lpstr>PowerPoint 演示文稿</vt:lpstr>
      <vt:lpstr>目录</vt:lpstr>
      <vt:lpstr>PowerPoint 演示文稿</vt:lpstr>
      <vt:lpstr>PowerPoint 演示文稿</vt:lpstr>
      <vt:lpstr>研究背景</vt:lpstr>
      <vt:lpstr>国内外研究现状</vt:lpstr>
      <vt:lpstr>国内外研究现状</vt:lpstr>
      <vt:lpstr>PowerPoint 演示文稿</vt:lpstr>
      <vt:lpstr>PowerPoint 演示文稿</vt:lpstr>
      <vt:lpstr>奖励函数设计方法</vt:lpstr>
      <vt:lpstr>基于LDA主题模型的奖励函数（RE-RLTUNER）</vt:lpstr>
      <vt:lpstr>LDA主题模型</vt:lpstr>
      <vt:lpstr>模型结构</vt:lpstr>
      <vt:lpstr>基于主题模型的奖励函数设计</vt:lpstr>
      <vt:lpstr>PowerPoint 演示文稿</vt:lpstr>
      <vt:lpstr>模型设置</vt:lpstr>
      <vt:lpstr>数据集</vt:lpstr>
      <vt:lpstr>客观指标评价</vt:lpstr>
      <vt:lpstr>PowerPoint 演示文稿</vt:lpstr>
      <vt:lpstr>主观评价实验</vt:lpstr>
      <vt:lpstr>主观评价结果</vt:lpstr>
      <vt:lpstr>本章小结</vt:lpstr>
      <vt:lpstr>PowerPoint 演示文稿</vt:lpstr>
      <vt:lpstr>PowerPoint 演示文稿</vt:lpstr>
      <vt:lpstr>PowerPoint 演示文稿</vt:lpstr>
      <vt:lpstr>PowerPoint 演示文稿</vt:lpstr>
      <vt:lpstr>PowerPoint 演示文稿</vt:lpstr>
      <vt:lpstr>PowerPoint 演示文稿</vt:lpstr>
      <vt:lpstr>数据集和模型参数设置</vt:lpstr>
      <vt:lpstr>EMN权重</vt:lpstr>
      <vt:lpstr>客观指标评价</vt:lpstr>
      <vt:lpstr>客观指标评价</vt:lpstr>
      <vt:lpstr>PowerPoint 演示文稿</vt:lpstr>
      <vt:lpstr>主观评价实验</vt:lpstr>
      <vt:lpstr>主观评价结果</vt:lpstr>
      <vt:lpstr>本章小结</vt:lpstr>
      <vt:lpstr>PowerPoint 演示文稿</vt:lpstr>
      <vt:lpstr>基于强化学习的单音轨、同风格音乐生成框架</vt:lpstr>
      <vt:lpstr>PowerPoint 演示文稿</vt:lpstr>
      <vt:lpstr>PowerPoint 演示文稿</vt:lpstr>
      <vt:lpstr>主观评价实验</vt:lpstr>
      <vt:lpstr>PowerPoint 演示文稿</vt:lpstr>
      <vt:lpstr>本章小结</vt:lpstr>
      <vt:lpstr>PowerPoint 演示文稿</vt:lpstr>
      <vt:lpstr>总结</vt:lpstr>
      <vt:lpstr>PowerPoint 演示文稿</vt:lpstr>
      <vt:lpstr>致谢</vt:lpstr>
      <vt:lpstr>引用</vt:lpstr>
      <vt:lpstr> 谢谢各位聆听 感谢各位老师批评指正！</vt:lpstr>
      <vt:lpstr>当前存在的问题</vt:lpstr>
      <vt:lpstr>研究现状</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Ellen</dc:creator>
  <cp:lastModifiedBy>Microsoft 帐户</cp:lastModifiedBy>
  <cp:revision>661</cp:revision>
  <dcterms:created xsi:type="dcterms:W3CDTF">2016-01-26T08:14:00Z</dcterms:created>
  <dcterms:modified xsi:type="dcterms:W3CDTF">2022-05-11T00:38:33Z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2052-10.1.0.5777</vt:lpwstr>
  </property>
</Properties>
</file>